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3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7" r:id="rId30"/>
    <p:sldId id="288" r:id="rId31"/>
    <p:sldId id="290" r:id="rId32"/>
    <p:sldId id="291" r:id="rId33"/>
    <p:sldId id="292" r:id="rId34"/>
    <p:sldId id="25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a.gutierrez" initials="t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0"/>
    <a:srgbClr val="B58F4B"/>
    <a:srgbClr val="00B050"/>
    <a:srgbClr val="F18387"/>
    <a:srgbClr val="7030A0"/>
    <a:srgbClr val="8AA2AF"/>
    <a:srgbClr val="0070C0"/>
    <a:srgbClr val="FFDD00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244" autoAdjust="0"/>
  </p:normalViewPr>
  <p:slideViewPr>
    <p:cSldViewPr snapToGrid="0" snapToObjects="1">
      <p:cViewPr varScale="1">
        <p:scale>
          <a:sx n="93" d="100"/>
          <a:sy n="93" d="100"/>
        </p:scale>
        <p:origin x="9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3B584-54F1-4E2F-830B-E08CAEB742E8}" type="datetimeFigureOut">
              <a:rPr lang="es-ES" smtClean="0"/>
              <a:t>09/12/2015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821E-D444-4146-A91A-2F0C10DE390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70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4ECD-EA3A-4868-A179-BA28ED9739EA}" type="datetimeFigureOut">
              <a:rPr lang="es-ES" smtClean="0"/>
              <a:pPr/>
              <a:t>09/12/2015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BED6-36D1-4B28-9656-AA114A0ABCA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2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21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63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988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613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694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0437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620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907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401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308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580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2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40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25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345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14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Logotipo INCIBE, Ministerio de Industria, Energía y Turism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2273" b="10983"/>
          <a:stretch/>
        </p:blipFill>
        <p:spPr>
          <a:xfrm>
            <a:off x="480483" y="3924464"/>
            <a:ext cx="11268000" cy="294195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92200" y="995670"/>
            <a:ext cx="10058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DD31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1915886" y="2590800"/>
            <a:ext cx="8548914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Ponente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47" y="3924474"/>
            <a:ext cx="1830885" cy="2226796"/>
          </a:xfrm>
          <a:prstGeom prst="rect">
            <a:avLst/>
          </a:prstGeom>
        </p:spPr>
      </p:pic>
      <p:sp>
        <p:nvSpPr>
          <p:cNvPr id="19" name="CuadroTexto 18"/>
          <p:cNvSpPr txBox="1"/>
          <p:nvPr userDrawn="1"/>
        </p:nvSpPr>
        <p:spPr>
          <a:xfrm>
            <a:off x="4629150" y="601974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https://cybercamp.es</a:t>
            </a:r>
            <a:r>
              <a:rPr lang="es-ES" sz="1800" b="1" baseline="0" dirty="0" smtClean="0">
                <a:solidFill>
                  <a:schemeClr val="bg1"/>
                </a:solidFill>
              </a:rPr>
              <a:t> 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9334500" y="601974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FFDD00"/>
                </a:solidFill>
              </a:rPr>
              <a:t>#CyberCamp15</a:t>
            </a:r>
            <a:endParaRPr lang="es-ES" sz="1800" b="1" dirty="0">
              <a:solidFill>
                <a:srgbClr val="FFD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4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274646"/>
            <a:ext cx="9356876" cy="104448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731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 smtClean="0"/>
              <a:t>Index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422400"/>
            <a:ext cx="10972800" cy="4703764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SzPct val="100000"/>
              <a:buFont typeface="+mj-lt"/>
              <a:buAutoNum type="arabicPeriod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Tx/>
              <a:buSzPct val="100000"/>
              <a:buFont typeface="+mj-lt"/>
              <a:buAutoNum type="alphaLcPeriod"/>
              <a:defRPr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4450" indent="-400050">
              <a:buClrTx/>
              <a:buSzPct val="100000"/>
              <a:buFont typeface="Wingdings" panose="05000000000000000000" pitchFamily="2" charset="2"/>
              <a:buChar char="§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indent="-4000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57" y="87403"/>
            <a:ext cx="1097643" cy="13349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6"/>
            <a:ext cx="10972800" cy="104448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731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2400"/>
            <a:ext cx="10972800" cy="4703764"/>
          </a:xfrm>
          <a:prstGeom prst="rect">
            <a:avLst/>
          </a:prstGeom>
        </p:spPr>
        <p:txBody>
          <a:bodyPr/>
          <a:lstStyle>
            <a:lvl1pPr>
              <a:buClr>
                <a:srgbClr val="E73137"/>
              </a:buClr>
              <a:buSzPct val="100000"/>
              <a:buFont typeface="Wingdings" pitchFamily="2" charset="2"/>
              <a:buChar char="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D00"/>
              </a:buClr>
              <a:buSzPct val="100000"/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73137"/>
              </a:buClr>
              <a:buSzPct val="100000"/>
              <a:buFont typeface="Calibri" pitchFamily="34" charset="0"/>
              <a:buChar char="□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46"/>
            <a:ext cx="10972800" cy="104448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731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4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3" y="2862176"/>
            <a:ext cx="80624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757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02" y="2484238"/>
            <a:ext cx="1711371" cy="20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rgbClr val="E731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5034" y="612775"/>
            <a:ext cx="10218057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422400"/>
            <a:ext cx="5486400" cy="4703764"/>
          </a:xfrm>
          <a:prstGeom prst="rect">
            <a:avLst/>
          </a:prstGeom>
        </p:spPr>
        <p:txBody>
          <a:bodyPr/>
          <a:lstStyle>
            <a:lvl1pPr>
              <a:buClr>
                <a:srgbClr val="E73137"/>
              </a:buClr>
              <a:buSzPct val="100000"/>
              <a:buFont typeface="Wingdings" pitchFamily="2" charset="2"/>
              <a:buChar char="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D00"/>
              </a:buClr>
              <a:buSzPct val="100000"/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73137"/>
              </a:buClr>
              <a:buSzPct val="100000"/>
              <a:buFont typeface="Calibri" pitchFamily="34" charset="0"/>
              <a:buChar char="□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0" y="1422400"/>
            <a:ext cx="5486400" cy="4703764"/>
          </a:xfrm>
          <a:prstGeom prst="rect">
            <a:avLst/>
          </a:prstGeom>
        </p:spPr>
        <p:txBody>
          <a:bodyPr/>
          <a:lstStyle>
            <a:lvl1pPr>
              <a:buClr>
                <a:srgbClr val="E73137"/>
              </a:buClr>
              <a:buSzPct val="100000"/>
              <a:buFont typeface="Wingdings" pitchFamily="2" charset="2"/>
              <a:buChar char="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D00"/>
              </a:buClr>
              <a:buSzPct val="100000"/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73137"/>
              </a:buClr>
              <a:buSzPct val="100000"/>
              <a:buFont typeface="Calibri" pitchFamily="34" charset="0"/>
              <a:buChar char="□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46"/>
            <a:ext cx="10972800" cy="104448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731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0573" y="6286820"/>
            <a:ext cx="841827" cy="37221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936E1C-7834-E14D-8291-FDD4E07A94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284782"/>
            <a:ext cx="163335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 userDrawn="1"/>
        </p:nvSpPr>
        <p:spPr>
          <a:xfrm>
            <a:off x="1498355" y="4304178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https://cybercamp.es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7994630" y="4304178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@CyberCampEs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5128809" y="4304178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DD3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#CyberCamp15</a:t>
            </a:r>
            <a:endParaRPr lang="es-ES" sz="2000" b="1" dirty="0">
              <a:solidFill>
                <a:srgbClr val="DD31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22" y="5531172"/>
            <a:ext cx="3051179" cy="720000"/>
          </a:xfrm>
          <a:prstGeom prst="rect">
            <a:avLst/>
          </a:prstGeom>
        </p:spPr>
      </p:pic>
      <p:pic>
        <p:nvPicPr>
          <p:cNvPr id="14" name="5 Imagen" descr="Logotipo Ministerio de Industria, Energía y Turismo"/>
          <p:cNvPicPr>
            <a:picLocks noChangeAspect="1"/>
          </p:cNvPicPr>
          <p:nvPr userDrawn="1"/>
        </p:nvPicPr>
        <p:blipFill>
          <a:blip r:embed="rId3" cstate="print"/>
          <a:srcRect l="10075"/>
          <a:stretch>
            <a:fillRect/>
          </a:stretch>
        </p:blipFill>
        <p:spPr bwMode="auto">
          <a:xfrm>
            <a:off x="2597122" y="5534569"/>
            <a:ext cx="261538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23" y="590289"/>
            <a:ext cx="2686985" cy="32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2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61" r:id="rId5"/>
    <p:sldLayoutId id="2147483657" r:id="rId6"/>
    <p:sldLayoutId id="2147483655" r:id="rId7"/>
    <p:sldLayoutId id="2147483652" r:id="rId8"/>
    <p:sldLayoutId id="214748366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err="1" smtClean="0"/>
              <a:t>Deanonimization</a:t>
            </a:r>
            <a:r>
              <a:rPr lang="hr-HR" noProof="0" dirty="0" smtClean="0"/>
              <a:t> </a:t>
            </a:r>
            <a:r>
              <a:rPr lang="hr-HR" noProof="0" dirty="0" err="1" smtClean="0"/>
              <a:t>methods</a:t>
            </a:r>
            <a:r>
              <a:rPr lang="en-GB" noProof="0" dirty="0" smtClean="0"/>
              <a:t> in Bitcoin Network</a:t>
            </a:r>
            <a:endParaRPr lang="en-GB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 smtClean="0"/>
              <a:t>Marko Marić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42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 smtClean="0"/>
              <a:t>Adding</a:t>
            </a:r>
            <a:r>
              <a:rPr lang="hr-HR" noProof="0" dirty="0" smtClean="0"/>
              <a:t> „</a:t>
            </a:r>
            <a:r>
              <a:rPr lang="hr-HR" noProof="0" dirty="0" err="1" smtClean="0"/>
              <a:t>change</a:t>
            </a:r>
            <a:r>
              <a:rPr lang="hr-HR" noProof="0" dirty="0" smtClean="0"/>
              <a:t> </a:t>
            </a:r>
            <a:r>
              <a:rPr lang="hr-HR" noProof="0" dirty="0" err="1" smtClean="0"/>
              <a:t>address</a:t>
            </a:r>
            <a:r>
              <a:rPr lang="hr-HR" noProof="0" dirty="0" smtClean="0"/>
              <a:t>” to </a:t>
            </a:r>
            <a:r>
              <a:rPr lang="hr-HR" noProof="0" dirty="0" err="1" smtClean="0"/>
              <a:t>inputs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 smtClean="0"/>
              <a:t>Change</a:t>
            </a:r>
            <a:r>
              <a:rPr lang="hr-HR" noProof="0" dirty="0" smtClean="0"/>
              <a:t> </a:t>
            </a:r>
            <a:r>
              <a:rPr lang="hr-HR" noProof="0" dirty="0" err="1" smtClean="0"/>
              <a:t>address</a:t>
            </a:r>
            <a:r>
              <a:rPr lang="hr-HR" noProof="0" dirty="0" smtClean="0"/>
              <a:t> </a:t>
            </a:r>
            <a:r>
              <a:rPr lang="hr-HR" noProof="0" dirty="0" err="1" smtClean="0"/>
              <a:t>is</a:t>
            </a:r>
            <a:r>
              <a:rPr lang="hr-HR" noProof="0" dirty="0" smtClean="0"/>
              <a:t> hard to </a:t>
            </a:r>
            <a:r>
              <a:rPr lang="hr-HR" noProof="0" dirty="0" err="1" smtClean="0"/>
              <a:t>recognize</a:t>
            </a:r>
            <a:endParaRPr lang="en-GB" noProof="0" dirty="0" smtClean="0"/>
          </a:p>
          <a:p>
            <a:pPr lvl="1"/>
            <a:r>
              <a:rPr lang="hr-HR" dirty="0"/>
              <a:t>D</a:t>
            </a:r>
            <a:r>
              <a:rPr lang="hr-HR" noProof="0" dirty="0" err="1" smtClean="0"/>
              <a:t>epends</a:t>
            </a:r>
            <a:r>
              <a:rPr lang="hr-HR" noProof="0" dirty="0" smtClean="0"/>
              <a:t> on </a:t>
            </a:r>
            <a:r>
              <a:rPr lang="hr-HR" noProof="0" dirty="0" err="1" smtClean="0"/>
              <a:t>wallet</a:t>
            </a:r>
            <a:r>
              <a:rPr lang="hr-HR" noProof="0" dirty="0" smtClean="0"/>
              <a:t> software </a:t>
            </a:r>
            <a:r>
              <a:rPr lang="hr-HR" noProof="0" dirty="0" err="1" smtClean="0"/>
              <a:t>change-handling</a:t>
            </a:r>
            <a:r>
              <a:rPr lang="hr-HR" noProof="0" dirty="0" smtClean="0"/>
              <a:t> </a:t>
            </a:r>
            <a:r>
              <a:rPr lang="hr-HR" noProof="0" dirty="0" err="1" smtClean="0"/>
              <a:t>methods</a:t>
            </a:r>
            <a:endParaRPr lang="en-GB" noProof="0" dirty="0" smtClean="0"/>
          </a:p>
          <a:p>
            <a:pPr lvl="2"/>
            <a:r>
              <a:rPr lang="hr-HR" noProof="0" dirty="0" smtClean="0"/>
              <a:t>Single </a:t>
            </a:r>
            <a:r>
              <a:rPr lang="hr-HR" dirty="0"/>
              <a:t>A</a:t>
            </a:r>
            <a:r>
              <a:rPr lang="hr-HR" noProof="0" dirty="0" err="1" smtClean="0"/>
              <a:t>ddress</a:t>
            </a:r>
            <a:r>
              <a:rPr lang="hr-HR" noProof="0" dirty="0" smtClean="0"/>
              <a:t> </a:t>
            </a:r>
            <a:r>
              <a:rPr lang="hr-HR" dirty="0" err="1"/>
              <a:t>W</a:t>
            </a:r>
            <a:r>
              <a:rPr lang="hr-HR" noProof="0" dirty="0" err="1" smtClean="0"/>
              <a:t>allets</a:t>
            </a:r>
            <a:endParaRPr lang="hr-HR" noProof="0" dirty="0" smtClean="0"/>
          </a:p>
          <a:p>
            <a:pPr lvl="2"/>
            <a:r>
              <a:rPr lang="hr-HR" dirty="0" err="1" smtClean="0"/>
              <a:t>Random</a:t>
            </a:r>
            <a:r>
              <a:rPr lang="hr-HR" dirty="0" smtClean="0"/>
              <a:t> </a:t>
            </a:r>
            <a:r>
              <a:rPr lang="hr-HR" dirty="0" err="1"/>
              <a:t>A</a:t>
            </a:r>
            <a:r>
              <a:rPr lang="hr-HR" dirty="0" err="1" smtClean="0"/>
              <a:t>ddress</a:t>
            </a:r>
            <a:r>
              <a:rPr lang="hr-HR" dirty="0" smtClean="0"/>
              <a:t> </a:t>
            </a:r>
            <a:r>
              <a:rPr lang="hr-HR" dirty="0" err="1"/>
              <a:t>P</a:t>
            </a:r>
            <a:r>
              <a:rPr lang="hr-HR" dirty="0" err="1" smtClean="0"/>
              <a:t>ool</a:t>
            </a:r>
            <a:r>
              <a:rPr lang="hr-HR" dirty="0" smtClean="0"/>
              <a:t> </a:t>
            </a:r>
            <a:r>
              <a:rPr lang="hr-HR" dirty="0" err="1"/>
              <a:t>W</a:t>
            </a:r>
            <a:r>
              <a:rPr lang="hr-HR" dirty="0" err="1" smtClean="0"/>
              <a:t>allets</a:t>
            </a:r>
            <a:endParaRPr lang="hr-HR" dirty="0" smtClean="0"/>
          </a:p>
          <a:p>
            <a:pPr lvl="2"/>
            <a:r>
              <a:rPr lang="hr-HR" noProof="0" dirty="0" err="1" smtClean="0"/>
              <a:t>Deterministic</a:t>
            </a:r>
            <a:r>
              <a:rPr lang="hr-HR" noProof="0" dirty="0" smtClean="0"/>
              <a:t> </a:t>
            </a:r>
            <a:r>
              <a:rPr lang="hr-HR" dirty="0"/>
              <a:t>A</a:t>
            </a:r>
            <a:r>
              <a:rPr lang="hr-HR" noProof="0" dirty="0" err="1" smtClean="0"/>
              <a:t>ddress</a:t>
            </a:r>
            <a:r>
              <a:rPr lang="hr-HR" noProof="0" dirty="0" smtClean="0"/>
              <a:t> </a:t>
            </a:r>
            <a:r>
              <a:rPr lang="hr-HR" dirty="0"/>
              <a:t>P</a:t>
            </a:r>
            <a:r>
              <a:rPr lang="hr-HR" noProof="0" dirty="0" err="1" smtClean="0"/>
              <a:t>ool</a:t>
            </a:r>
            <a:r>
              <a:rPr lang="hr-HR" noProof="0" dirty="0" smtClean="0"/>
              <a:t> </a:t>
            </a:r>
            <a:r>
              <a:rPr lang="hr-HR" dirty="0" smtClean="0"/>
              <a:t>W</a:t>
            </a:r>
            <a:r>
              <a:rPr lang="hr-HR" noProof="0" dirty="0" err="1" smtClean="0"/>
              <a:t>allets</a:t>
            </a:r>
            <a:endParaRPr lang="hr-HR" noProof="0" dirty="0" smtClean="0"/>
          </a:p>
          <a:p>
            <a:pPr lvl="1"/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settings</a:t>
            </a:r>
            <a:endParaRPr lang="hr-HR" dirty="0" smtClean="0"/>
          </a:p>
          <a:p>
            <a:r>
              <a:rPr lang="hr-HR" dirty="0" err="1" smtClean="0"/>
              <a:t>Heuristics</a:t>
            </a:r>
            <a:endParaRPr lang="en-GB" dirty="0"/>
          </a:p>
          <a:p>
            <a:pPr lvl="1"/>
            <a:r>
              <a:rPr lang="hr-HR" dirty="0" err="1" smtClean="0"/>
              <a:t>Users</a:t>
            </a:r>
            <a:r>
              <a:rPr lang="hr-HR" dirty="0" smtClean="0"/>
              <a:t> </a:t>
            </a:r>
            <a:r>
              <a:rPr lang="hr-HR" dirty="0" err="1" smtClean="0"/>
              <a:t>rarely</a:t>
            </a:r>
            <a:r>
              <a:rPr lang="hr-HR" dirty="0" smtClean="0"/>
              <a:t> </a:t>
            </a:r>
            <a:r>
              <a:rPr lang="hr-HR" dirty="0" err="1" smtClean="0"/>
              <a:t>issue</a:t>
            </a:r>
            <a:r>
              <a:rPr lang="hr-HR" dirty="0" smtClean="0"/>
              <a:t> </a:t>
            </a:r>
            <a:r>
              <a:rPr lang="hr-HR" dirty="0" err="1" smtClean="0"/>
              <a:t>transactions</a:t>
            </a:r>
            <a:r>
              <a:rPr lang="hr-HR" dirty="0" smtClean="0"/>
              <a:t> to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users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-&gt; </a:t>
            </a:r>
            <a:r>
              <a:rPr lang="hr-HR" dirty="0" err="1" smtClean="0">
                <a:solidFill>
                  <a:srgbClr val="FF0000"/>
                </a:solidFill>
              </a:rPr>
              <a:t>obsolete</a:t>
            </a:r>
            <a:endParaRPr lang="hr-HR" dirty="0" smtClean="0">
              <a:solidFill>
                <a:srgbClr val="FF0000"/>
              </a:solidFill>
            </a:endParaRPr>
          </a:p>
          <a:p>
            <a:pPr lvl="1"/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amount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greater</a:t>
            </a:r>
            <a:r>
              <a:rPr lang="hr-HR" dirty="0" smtClean="0"/>
              <a:t> </a:t>
            </a:r>
            <a:r>
              <a:rPr lang="hr-HR" dirty="0" err="1" smtClean="0"/>
              <a:t>then</a:t>
            </a:r>
            <a:r>
              <a:rPr lang="hr-HR" dirty="0" smtClean="0"/>
              <a:t> </a:t>
            </a:r>
            <a:r>
              <a:rPr lang="hr-HR" dirty="0" err="1" smtClean="0"/>
              <a:t>lowest</a:t>
            </a:r>
            <a:r>
              <a:rPr lang="hr-HR" dirty="0" smtClean="0"/>
              <a:t> input </a:t>
            </a:r>
            <a:r>
              <a:rPr lang="hr-HR" dirty="0" err="1" smtClean="0"/>
              <a:t>amount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-&gt; </a:t>
            </a:r>
            <a:r>
              <a:rPr lang="hr-HR" dirty="0" err="1" smtClean="0">
                <a:solidFill>
                  <a:srgbClr val="FF0000"/>
                </a:solidFill>
              </a:rPr>
              <a:t>obfuscated</a:t>
            </a:r>
            <a:r>
              <a:rPr lang="hr-HR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one output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past </a:t>
            </a:r>
            <a:r>
              <a:rPr lang="hr-HR" dirty="0" err="1" smtClean="0"/>
              <a:t>transactions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-&gt; </a:t>
            </a:r>
            <a:r>
              <a:rPr lang="hr-HR" dirty="0" err="1" smtClean="0">
                <a:solidFill>
                  <a:srgbClr val="FF0000"/>
                </a:solidFill>
              </a:rPr>
              <a:t>is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it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safe</a:t>
            </a:r>
            <a:r>
              <a:rPr lang="hr-HR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hr-HR" dirty="0"/>
          </a:p>
          <a:p>
            <a:pPr marL="914400" lvl="2" indent="0">
              <a:buNone/>
            </a:pPr>
            <a:endParaRPr lang="en-GB" noProof="0" dirty="0" smtClean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 smtClean="0"/>
              <a:t>Change</a:t>
            </a:r>
            <a:r>
              <a:rPr lang="hr-HR" noProof="0" dirty="0" smtClean="0"/>
              <a:t> </a:t>
            </a:r>
            <a:r>
              <a:rPr lang="hr-HR" noProof="0" dirty="0" err="1" smtClean="0"/>
              <a:t>address</a:t>
            </a:r>
            <a:r>
              <a:rPr lang="hr-HR" noProof="0" dirty="0" smtClean="0"/>
              <a:t> </a:t>
            </a:r>
            <a:r>
              <a:rPr lang="hr-HR" noProof="0" dirty="0" err="1" smtClean="0"/>
              <a:t>heuristic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 smtClean="0"/>
              <a:t>Add</a:t>
            </a:r>
            <a:r>
              <a:rPr lang="hr-HR" noProof="0" dirty="0" smtClean="0"/>
              <a:t> to input list; </a:t>
            </a:r>
            <a:r>
              <a:rPr lang="hr-HR" noProof="0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once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output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past </a:t>
            </a:r>
            <a:r>
              <a:rPr lang="hr-HR" dirty="0" err="1" smtClean="0"/>
              <a:t>transactions</a:t>
            </a:r>
            <a:r>
              <a:rPr lang="hr-HR" dirty="0" smtClean="0"/>
              <a:t> </a:t>
            </a:r>
            <a:endParaRPr lang="en-GB" noProof="0" dirty="0" smtClean="0"/>
          </a:p>
          <a:p>
            <a:pPr lvl="1"/>
            <a:r>
              <a:rPr lang="hr-HR" noProof="0" dirty="0" err="1" smtClean="0"/>
              <a:t>Discard</a:t>
            </a:r>
            <a:r>
              <a:rPr lang="hr-HR" noProof="0" dirty="0" smtClean="0"/>
              <a:t> </a:t>
            </a:r>
            <a:r>
              <a:rPr lang="hr-HR" noProof="0" dirty="0" err="1" smtClean="0"/>
              <a:t>coin</a:t>
            </a:r>
            <a:r>
              <a:rPr lang="hr-HR" noProof="0" dirty="0" smtClean="0"/>
              <a:t> </a:t>
            </a:r>
            <a:r>
              <a:rPr lang="hr-HR" noProof="0" dirty="0" err="1" smtClean="0"/>
              <a:t>generation</a:t>
            </a:r>
            <a:r>
              <a:rPr lang="hr-HR" noProof="0" dirty="0" smtClean="0"/>
              <a:t> </a:t>
            </a:r>
            <a:r>
              <a:rPr lang="hr-HR" noProof="0" dirty="0" err="1" smtClean="0"/>
              <a:t>transactions</a:t>
            </a:r>
            <a:endParaRPr lang="hr-HR" dirty="0"/>
          </a:p>
          <a:p>
            <a:pPr lvl="1"/>
            <a:r>
              <a:rPr lang="hr-HR" noProof="0" dirty="0" err="1" smtClean="0"/>
              <a:t>Discard</a:t>
            </a:r>
            <a:r>
              <a:rPr lang="hr-HR" noProof="0" dirty="0" smtClean="0"/>
              <a:t> </a:t>
            </a:r>
            <a:r>
              <a:rPr lang="hr-HR" noProof="0" dirty="0" err="1" smtClean="0"/>
              <a:t>transactions</a:t>
            </a:r>
            <a:r>
              <a:rPr lang="hr-HR" noProof="0" dirty="0" smtClean="0"/>
              <a:t> </a:t>
            </a:r>
            <a:r>
              <a:rPr lang="hr-HR" noProof="0" dirty="0" err="1" smtClean="0"/>
              <a:t>with</a:t>
            </a:r>
            <a:r>
              <a:rPr lang="hr-HR" noProof="0" dirty="0" smtClean="0"/>
              <a:t> </a:t>
            </a:r>
            <a:r>
              <a:rPr lang="hr-HR" noProof="0" dirty="0" err="1" smtClean="0"/>
              <a:t>self-change</a:t>
            </a:r>
            <a:r>
              <a:rPr lang="hr-HR" noProof="0" dirty="0" smtClean="0"/>
              <a:t> </a:t>
            </a:r>
            <a:r>
              <a:rPr lang="hr-HR" noProof="0" dirty="0" err="1" smtClean="0"/>
              <a:t>address</a:t>
            </a:r>
            <a:endParaRPr lang="hr-HR" noProof="0" dirty="0" smtClean="0"/>
          </a:p>
          <a:p>
            <a:pPr lvl="1"/>
            <a:r>
              <a:rPr lang="hr-HR" dirty="0" err="1" smtClean="0"/>
              <a:t>Discard</a:t>
            </a:r>
            <a:r>
              <a:rPr lang="hr-HR" dirty="0" smtClean="0"/>
              <a:t> </a:t>
            </a:r>
            <a:r>
              <a:rPr lang="hr-HR" dirty="0" err="1" smtClean="0"/>
              <a:t>transactions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more </a:t>
            </a:r>
            <a:r>
              <a:rPr lang="hr-HR" dirty="0" err="1" smtClean="0"/>
              <a:t>then</a:t>
            </a:r>
            <a:r>
              <a:rPr lang="hr-HR" dirty="0" smtClean="0"/>
              <a:t> one output </a:t>
            </a:r>
            <a:r>
              <a:rPr lang="hr-HR" dirty="0" err="1" smtClean="0"/>
              <a:t>met</a:t>
            </a:r>
            <a:r>
              <a:rPr lang="hr-HR" dirty="0" smtClean="0"/>
              <a:t> CA </a:t>
            </a:r>
            <a:r>
              <a:rPr lang="hr-HR" dirty="0" err="1" smtClean="0"/>
              <a:t>condition</a:t>
            </a:r>
            <a:endParaRPr lang="hr-HR" dirty="0"/>
          </a:p>
          <a:p>
            <a:r>
              <a:rPr lang="hr-HR" dirty="0" err="1" smtClean="0"/>
              <a:t>Experiment</a:t>
            </a:r>
            <a:r>
              <a:rPr lang="hr-HR" dirty="0" smtClean="0"/>
              <a:t> </a:t>
            </a:r>
            <a:r>
              <a:rPr lang="hr-HR" dirty="0" err="1" smtClean="0"/>
              <a:t>results</a:t>
            </a:r>
            <a:r>
              <a:rPr lang="hr-HR" dirty="0" smtClean="0"/>
              <a:t> (</a:t>
            </a:r>
            <a:r>
              <a:rPr lang="hr-HR" dirty="0" err="1"/>
              <a:t>Meiklejohn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</a:t>
            </a:r>
            <a:r>
              <a:rPr lang="hr-HR" dirty="0" err="1"/>
              <a:t>December</a:t>
            </a:r>
            <a:r>
              <a:rPr lang="hr-HR" dirty="0"/>
              <a:t> </a:t>
            </a:r>
            <a:r>
              <a:rPr lang="hr-HR" dirty="0" smtClean="0"/>
              <a:t>2013)</a:t>
            </a:r>
          </a:p>
          <a:p>
            <a:pPr lvl="1"/>
            <a:r>
              <a:rPr lang="hr-HR" dirty="0" smtClean="0"/>
              <a:t>4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addresses</a:t>
            </a:r>
            <a:endParaRPr lang="en-GB" dirty="0"/>
          </a:p>
          <a:p>
            <a:pPr lvl="1"/>
            <a:r>
              <a:rPr lang="hr-HR" dirty="0" smtClean="0"/>
              <a:t>555.348 </a:t>
            </a:r>
            <a:r>
              <a:rPr lang="hr-HR" dirty="0" err="1"/>
              <a:t>false</a:t>
            </a:r>
            <a:r>
              <a:rPr lang="hr-HR" dirty="0"/>
              <a:t> </a:t>
            </a:r>
            <a:r>
              <a:rPr lang="hr-HR" dirty="0" err="1" smtClean="0"/>
              <a:t>positives</a:t>
            </a:r>
            <a:r>
              <a:rPr lang="hr-HR" dirty="0" smtClean="0"/>
              <a:t> (13 </a:t>
            </a:r>
            <a:r>
              <a:rPr lang="hr-HR" dirty="0" err="1" smtClean="0"/>
              <a:t>percent</a:t>
            </a:r>
            <a:r>
              <a:rPr lang="hr-HR" dirty="0" smtClean="0"/>
              <a:t>)</a:t>
            </a:r>
            <a:endParaRPr lang="hr-HR" dirty="0"/>
          </a:p>
          <a:p>
            <a:pPr lvl="1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 smtClean="0"/>
              <a:t>Refining</a:t>
            </a:r>
            <a:r>
              <a:rPr lang="hr-HR" noProof="0" dirty="0" smtClean="0"/>
              <a:t> </a:t>
            </a:r>
            <a:r>
              <a:rPr lang="hr-HR" noProof="0" dirty="0" err="1" smtClean="0"/>
              <a:t>heuristic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smtClean="0"/>
              <a:t>12 </a:t>
            </a:r>
            <a:r>
              <a:rPr lang="hr-HR" noProof="0" dirty="0" err="1" smtClean="0"/>
              <a:t>percent</a:t>
            </a:r>
            <a:r>
              <a:rPr lang="hr-HR" noProof="0" dirty="0" smtClean="0"/>
              <a:t> are „</a:t>
            </a:r>
            <a:r>
              <a:rPr lang="hr-HR" noProof="0" dirty="0" err="1" smtClean="0"/>
              <a:t>payback</a:t>
            </a:r>
            <a:r>
              <a:rPr lang="hr-HR" noProof="0" dirty="0" smtClean="0"/>
              <a:t>” </a:t>
            </a:r>
            <a:r>
              <a:rPr lang="hr-HR" noProof="0" dirty="0" err="1" smtClean="0"/>
              <a:t>addresses</a:t>
            </a:r>
            <a:endParaRPr lang="hr-HR" noProof="0" dirty="0" smtClean="0"/>
          </a:p>
          <a:p>
            <a:pPr lvl="1"/>
            <a:r>
              <a:rPr lang="hr-HR" dirty="0" err="1" smtClean="0"/>
              <a:t>Reducing</a:t>
            </a:r>
            <a:r>
              <a:rPr lang="hr-HR" dirty="0" smtClean="0"/>
              <a:t> to 1 </a:t>
            </a:r>
            <a:r>
              <a:rPr lang="hr-HR" dirty="0" err="1" smtClean="0"/>
              <a:t>percent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false</a:t>
            </a:r>
            <a:r>
              <a:rPr lang="hr-HR" dirty="0" smtClean="0"/>
              <a:t> </a:t>
            </a:r>
            <a:r>
              <a:rPr lang="hr-HR" dirty="0" err="1" smtClean="0"/>
              <a:t>postivies</a:t>
            </a:r>
            <a:endParaRPr lang="hr-HR" dirty="0"/>
          </a:p>
          <a:p>
            <a:r>
              <a:rPr lang="hr-HR" dirty="0" smtClean="0"/>
              <a:t>Waiting to </a:t>
            </a:r>
            <a:r>
              <a:rPr lang="hr-HR" dirty="0" err="1" smtClean="0"/>
              <a:t>label</a:t>
            </a:r>
            <a:r>
              <a:rPr lang="hr-HR" dirty="0" smtClean="0"/>
              <a:t> as </a:t>
            </a:r>
            <a:r>
              <a:rPr lang="hr-HR" dirty="0" err="1" smtClean="0"/>
              <a:t>change</a:t>
            </a:r>
            <a:endParaRPr lang="hr-HR" dirty="0"/>
          </a:p>
          <a:p>
            <a:pPr lvl="1"/>
            <a:r>
              <a:rPr lang="hr-HR" dirty="0" smtClean="0"/>
              <a:t>1 </a:t>
            </a:r>
            <a:r>
              <a:rPr lang="hr-HR" dirty="0" err="1" smtClean="0"/>
              <a:t>day</a:t>
            </a:r>
            <a:r>
              <a:rPr lang="hr-HR" dirty="0" smtClean="0"/>
              <a:t> – </a:t>
            </a:r>
            <a:r>
              <a:rPr lang="hr-HR" dirty="0" err="1" smtClean="0"/>
              <a:t>false</a:t>
            </a:r>
            <a:r>
              <a:rPr lang="hr-HR" dirty="0" smtClean="0"/>
              <a:t> </a:t>
            </a:r>
            <a:r>
              <a:rPr lang="hr-HR" dirty="0" err="1" smtClean="0"/>
              <a:t>postivies</a:t>
            </a:r>
            <a:r>
              <a:rPr lang="hr-HR" dirty="0"/>
              <a:t> </a:t>
            </a:r>
            <a:r>
              <a:rPr lang="hr-HR" dirty="0" smtClean="0"/>
              <a:t>to 0.28%</a:t>
            </a:r>
            <a:endParaRPr lang="en-GB" dirty="0"/>
          </a:p>
          <a:p>
            <a:pPr lvl="1"/>
            <a:r>
              <a:rPr lang="hr-HR" noProof="0" dirty="0" smtClean="0"/>
              <a:t>1 </a:t>
            </a:r>
            <a:r>
              <a:rPr lang="hr-HR" noProof="0" dirty="0" err="1" smtClean="0"/>
              <a:t>week</a:t>
            </a:r>
            <a:r>
              <a:rPr lang="hr-HR" noProof="0" dirty="0" smtClean="0"/>
              <a:t> – </a:t>
            </a:r>
            <a:r>
              <a:rPr lang="hr-HR" noProof="0" dirty="0" err="1" smtClean="0"/>
              <a:t>false</a:t>
            </a:r>
            <a:r>
              <a:rPr lang="hr-HR" noProof="0" dirty="0" smtClean="0"/>
              <a:t> </a:t>
            </a:r>
            <a:r>
              <a:rPr lang="hr-HR" noProof="0" dirty="0" err="1" smtClean="0"/>
              <a:t>postivies</a:t>
            </a:r>
            <a:r>
              <a:rPr lang="hr-HR" noProof="0" dirty="0" smtClean="0"/>
              <a:t> to 0.17%</a:t>
            </a:r>
          </a:p>
          <a:p>
            <a:pPr lvl="1"/>
            <a:endParaRPr lang="hr-HR" dirty="0"/>
          </a:p>
          <a:p>
            <a:pPr lvl="1"/>
            <a:endParaRPr lang="hr-HR" noProof="0" dirty="0" smtClean="0"/>
          </a:p>
          <a:p>
            <a:r>
              <a:rPr lang="hr-HR" dirty="0" err="1" smtClean="0"/>
              <a:t>Further</a:t>
            </a:r>
            <a:r>
              <a:rPr lang="hr-HR" dirty="0" smtClean="0"/>
              <a:t> </a:t>
            </a:r>
            <a:r>
              <a:rPr lang="hr-HR" dirty="0" err="1" smtClean="0"/>
              <a:t>refining</a:t>
            </a:r>
            <a:r>
              <a:rPr lang="hr-HR" dirty="0" smtClean="0"/>
              <a:t> (</a:t>
            </a:r>
            <a:r>
              <a:rPr lang="hr-HR" dirty="0" err="1" smtClean="0"/>
              <a:t>breaking</a:t>
            </a:r>
            <a:r>
              <a:rPr lang="hr-HR" dirty="0" smtClean="0"/>
              <a:t> mega </a:t>
            </a:r>
            <a:r>
              <a:rPr lang="hr-HR" dirty="0" err="1" smtClean="0"/>
              <a:t>cluster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3.5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addresses</a:t>
            </a:r>
            <a:endParaRPr lang="hr-HR" dirty="0"/>
          </a:p>
          <a:p>
            <a:pPr lvl="1"/>
            <a:r>
              <a:rPr lang="hr-HR" dirty="0" smtClean="0"/>
              <a:t>3.384.179 </a:t>
            </a:r>
            <a:r>
              <a:rPr lang="hr-HR" dirty="0" err="1" smtClean="0"/>
              <a:t>clusters</a:t>
            </a:r>
            <a:endParaRPr lang="en-GB" dirty="0"/>
          </a:p>
          <a:p>
            <a:pPr lvl="1"/>
            <a:r>
              <a:rPr lang="hr-HR" noProof="0" dirty="0" smtClean="0"/>
              <a:t>2.197 </a:t>
            </a:r>
            <a:r>
              <a:rPr lang="hr-HR" noProof="0" dirty="0" err="1" smtClean="0"/>
              <a:t>tagged</a:t>
            </a:r>
            <a:r>
              <a:rPr lang="hr-HR" noProof="0" dirty="0" smtClean="0"/>
              <a:t> </a:t>
            </a:r>
            <a:r>
              <a:rPr lang="hr-HR" noProof="0" dirty="0" err="1" smtClean="0"/>
              <a:t>clusters</a:t>
            </a:r>
            <a:r>
              <a:rPr lang="hr-HR" noProof="0" dirty="0" smtClean="0"/>
              <a:t> (1.8 </a:t>
            </a:r>
            <a:r>
              <a:rPr lang="hr-HR" noProof="0" dirty="0" err="1" smtClean="0"/>
              <a:t>million</a:t>
            </a:r>
            <a:r>
              <a:rPr lang="hr-HR" noProof="0" dirty="0" smtClean="0"/>
              <a:t> </a:t>
            </a:r>
            <a:r>
              <a:rPr lang="hr-HR" noProof="0" dirty="0" err="1" smtClean="0"/>
              <a:t>addresses</a:t>
            </a:r>
            <a:r>
              <a:rPr lang="hr-HR" noProof="0" dirty="0" smtClean="0"/>
              <a:t>)</a:t>
            </a:r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5017" y="1776549"/>
            <a:ext cx="363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End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up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with</a:t>
            </a:r>
            <a:r>
              <a:rPr lang="hr-HR" sz="2400" dirty="0" smtClean="0">
                <a:solidFill>
                  <a:srgbClr val="FF0000"/>
                </a:solidFill>
              </a:rPr>
              <a:t> mega </a:t>
            </a:r>
            <a:r>
              <a:rPr lang="hr-HR" sz="2400" dirty="0" err="1" smtClean="0">
                <a:solidFill>
                  <a:srgbClr val="FF0000"/>
                </a:solidFill>
              </a:rPr>
              <a:t>cluster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containing</a:t>
            </a:r>
            <a:r>
              <a:rPr lang="hr-HR" sz="2400" dirty="0" smtClean="0">
                <a:solidFill>
                  <a:srgbClr val="FF0000"/>
                </a:solidFill>
              </a:rPr>
              <a:t> Mt. </a:t>
            </a:r>
            <a:r>
              <a:rPr lang="hr-HR" sz="2400" dirty="0" err="1" smtClean="0">
                <a:solidFill>
                  <a:srgbClr val="FF0000"/>
                </a:solidFill>
              </a:rPr>
              <a:t>Gox</a:t>
            </a:r>
            <a:r>
              <a:rPr lang="hr-HR" sz="2400" dirty="0" smtClean="0">
                <a:solidFill>
                  <a:srgbClr val="FF0000"/>
                </a:solidFill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</a:rPr>
              <a:t>Instawallet</a:t>
            </a:r>
            <a:r>
              <a:rPr lang="hr-HR" sz="2400" dirty="0" smtClean="0">
                <a:solidFill>
                  <a:srgbClr val="FF0000"/>
                </a:solidFill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</a:rPr>
              <a:t>BitPay</a:t>
            </a:r>
            <a:r>
              <a:rPr lang="hr-HR" sz="2400" dirty="0" smtClean="0">
                <a:solidFill>
                  <a:srgbClr val="FF0000"/>
                </a:solidFill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</a:rPr>
              <a:t>Silk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Road</a:t>
            </a:r>
            <a:r>
              <a:rPr lang="hr-HR" sz="2400" dirty="0">
                <a:solidFill>
                  <a:srgbClr val="FF0000"/>
                </a:solidFill>
              </a:rPr>
              <a:t>!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05302" y="2599508"/>
            <a:ext cx="745200" cy="0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57702" y="5495108"/>
            <a:ext cx="745200" cy="0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30012" y="5141165"/>
            <a:ext cx="27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srgbClr val="FF0000"/>
                </a:solidFill>
              </a:rPr>
              <a:t>Started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err="1" smtClean="0">
                <a:solidFill>
                  <a:srgbClr val="FF0000"/>
                </a:solidFill>
              </a:rPr>
              <a:t>with</a:t>
            </a:r>
            <a:r>
              <a:rPr lang="hr-HR" sz="2000" dirty="0" smtClean="0">
                <a:solidFill>
                  <a:srgbClr val="FF0000"/>
                </a:solidFill>
              </a:rPr>
              <a:t> 1.070 </a:t>
            </a:r>
            <a:r>
              <a:rPr lang="hr-HR" sz="2000" dirty="0" err="1" smtClean="0">
                <a:solidFill>
                  <a:srgbClr val="FF0000"/>
                </a:solidFill>
              </a:rPr>
              <a:t>tagged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err="1" smtClean="0">
                <a:solidFill>
                  <a:srgbClr val="FF0000"/>
                </a:solidFill>
              </a:rPr>
              <a:t>addresses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help</a:t>
            </a:r>
            <a:r>
              <a:rPr lang="hr-HR" dirty="0" smtClean="0"/>
              <a:t> 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err="1" smtClean="0"/>
              <a:t>Direct</a:t>
            </a:r>
            <a:r>
              <a:rPr lang="hr-HR" dirty="0" smtClean="0"/>
              <a:t> </a:t>
            </a:r>
            <a:r>
              <a:rPr lang="hr-HR" dirty="0" err="1" smtClean="0"/>
              <a:t>payments</a:t>
            </a:r>
            <a:r>
              <a:rPr lang="hr-HR" dirty="0" smtClean="0"/>
              <a:t> to/</a:t>
            </a:r>
            <a:r>
              <a:rPr lang="hr-HR" dirty="0" err="1" smtClean="0"/>
              <a:t>from</a:t>
            </a:r>
            <a:r>
              <a:rPr lang="hr-HR" dirty="0" smtClean="0"/>
              <a:t> servis</a:t>
            </a:r>
          </a:p>
          <a:p>
            <a:pPr lvl="1"/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observed</a:t>
            </a:r>
            <a:r>
              <a:rPr lang="hr-HR" dirty="0" smtClean="0"/>
              <a:t> </a:t>
            </a:r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endParaRPr lang="hr-HR" dirty="0" smtClean="0"/>
          </a:p>
          <a:p>
            <a:pPr lvl="1"/>
            <a:r>
              <a:rPr lang="hr-HR" dirty="0" smtClean="0"/>
              <a:t>To </a:t>
            </a:r>
            <a:r>
              <a:rPr lang="hr-HR" dirty="0" err="1" smtClean="0"/>
              <a:t>observed</a:t>
            </a:r>
            <a:r>
              <a:rPr lang="hr-HR" dirty="0" smtClean="0"/>
              <a:t> </a:t>
            </a:r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r>
              <a:rPr lang="hr-HR" dirty="0" err="1" smtClean="0"/>
              <a:t>Indirect</a:t>
            </a:r>
            <a:r>
              <a:rPr lang="hr-HR" dirty="0" smtClean="0"/>
              <a:t> </a:t>
            </a:r>
            <a:r>
              <a:rPr lang="hr-HR" dirty="0" err="1"/>
              <a:t>payments</a:t>
            </a:r>
            <a:r>
              <a:rPr lang="hr-HR" dirty="0"/>
              <a:t> </a:t>
            </a:r>
            <a:r>
              <a:rPr lang="hr-HR" dirty="0" smtClean="0"/>
              <a:t>to/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/>
              <a:t>servis</a:t>
            </a:r>
          </a:p>
          <a:p>
            <a:pPr lvl="1"/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observed</a:t>
            </a:r>
            <a:r>
              <a:rPr lang="hr-HR" dirty="0"/>
              <a:t> </a:t>
            </a:r>
            <a:r>
              <a:rPr lang="hr-HR" dirty="0" err="1"/>
              <a:t>Bitcoin</a:t>
            </a:r>
            <a:r>
              <a:rPr lang="hr-HR" dirty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en-US" dirty="0" smtClean="0"/>
              <a:t>anonymous</a:t>
            </a:r>
            <a:r>
              <a:rPr lang="hr-HR" dirty="0" smtClean="0"/>
              <a:t> </a:t>
            </a:r>
            <a:r>
              <a:rPr lang="hr-HR" dirty="0" err="1" smtClean="0"/>
              <a:t>transactions</a:t>
            </a:r>
            <a:endParaRPr lang="hr-HR" dirty="0"/>
          </a:p>
          <a:p>
            <a:pPr lvl="1"/>
            <a:r>
              <a:rPr lang="hr-HR" dirty="0"/>
              <a:t>To </a:t>
            </a:r>
            <a:r>
              <a:rPr lang="hr-HR" dirty="0" err="1"/>
              <a:t>observed</a:t>
            </a:r>
            <a:r>
              <a:rPr lang="hr-HR" dirty="0"/>
              <a:t> </a:t>
            </a:r>
            <a:r>
              <a:rPr lang="hr-HR" dirty="0" err="1"/>
              <a:t>Bitcoin</a:t>
            </a:r>
            <a:r>
              <a:rPr lang="hr-HR" dirty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en-US" dirty="0" smtClean="0"/>
              <a:t>anonymous</a:t>
            </a:r>
            <a:r>
              <a:rPr lang="hr-HR" dirty="0" smtClean="0"/>
              <a:t> </a:t>
            </a:r>
            <a:r>
              <a:rPr lang="hr-HR" dirty="0" err="1" smtClean="0"/>
              <a:t>transactions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Real time network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Linking</a:t>
            </a:r>
            <a:r>
              <a:rPr lang="hr-HR" dirty="0" smtClean="0"/>
              <a:t> </a:t>
            </a:r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addresses</a:t>
            </a:r>
            <a:r>
              <a:rPr lang="hr-HR" dirty="0" smtClean="0"/>
              <a:t> to IP </a:t>
            </a:r>
            <a:r>
              <a:rPr lang="hr-HR" dirty="0" err="1" smtClean="0"/>
              <a:t>addresses</a:t>
            </a:r>
            <a:endParaRPr lang="hr-HR" dirty="0" smtClean="0"/>
          </a:p>
          <a:p>
            <a:r>
              <a:rPr lang="hr-HR" dirty="0" err="1" smtClean="0"/>
              <a:t>Possible</a:t>
            </a:r>
            <a:r>
              <a:rPr lang="hr-HR" dirty="0" smtClean="0"/>
              <a:t> to </a:t>
            </a:r>
            <a:r>
              <a:rPr lang="en-US" dirty="0" smtClean="0"/>
              <a:t>distinguish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users</a:t>
            </a:r>
            <a:r>
              <a:rPr lang="hr-HR" dirty="0" smtClean="0"/>
              <a:t> </a:t>
            </a:r>
            <a:r>
              <a:rPr lang="hr-HR" dirty="0" err="1" smtClean="0"/>
              <a:t>behind</a:t>
            </a:r>
            <a:r>
              <a:rPr lang="hr-HR" dirty="0" smtClean="0"/>
              <a:t> NAT</a:t>
            </a:r>
          </a:p>
          <a:p>
            <a:r>
              <a:rPr lang="hr-HR" dirty="0" err="1" smtClean="0"/>
              <a:t>Linking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transactions</a:t>
            </a:r>
            <a:r>
              <a:rPr lang="hr-HR" dirty="0" smtClean="0"/>
              <a:t> to same </a:t>
            </a:r>
            <a:r>
              <a:rPr lang="hr-HR" dirty="0" err="1" smtClean="0"/>
              <a:t>user</a:t>
            </a:r>
            <a:endParaRPr lang="hr-HR" dirty="0" smtClean="0"/>
          </a:p>
          <a:p>
            <a:pPr lvl="1"/>
            <a:r>
              <a:rPr lang="en-US" dirty="0" smtClean="0"/>
              <a:t>Even if they look completely</a:t>
            </a:r>
            <a:r>
              <a:rPr lang="hr-HR" dirty="0" smtClean="0"/>
              <a:t> </a:t>
            </a:r>
            <a:r>
              <a:rPr lang="en-US" dirty="0" smtClean="0"/>
              <a:t>unrelated in transaction graph analysis</a:t>
            </a: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Problem – </a:t>
            </a:r>
            <a:r>
              <a:rPr lang="hr-HR" dirty="0" err="1" smtClean="0"/>
              <a:t>using</a:t>
            </a:r>
            <a:r>
              <a:rPr lang="hr-HR" dirty="0" smtClean="0"/>
              <a:t> </a:t>
            </a:r>
            <a:r>
              <a:rPr lang="hr-HR" dirty="0" err="1" smtClean="0"/>
              <a:t>proxies</a:t>
            </a:r>
            <a:endParaRPr lang="hr-HR" dirty="0" smtClean="0"/>
          </a:p>
          <a:p>
            <a:pPr lvl="1"/>
            <a:r>
              <a:rPr lang="hr-HR" dirty="0" err="1" smtClean="0"/>
              <a:t>VPNs</a:t>
            </a:r>
            <a:r>
              <a:rPr lang="hr-HR" dirty="0" smtClean="0"/>
              <a:t>, SOCKS </a:t>
            </a:r>
            <a:r>
              <a:rPr lang="hr-HR" dirty="0" err="1" smtClean="0"/>
              <a:t>proxy</a:t>
            </a:r>
            <a:r>
              <a:rPr lang="hr-HR" dirty="0" smtClean="0"/>
              <a:t>, TOR</a:t>
            </a:r>
          </a:p>
          <a:p>
            <a:pPr lvl="2"/>
            <a:r>
              <a:rPr lang="hr-HR" dirty="0" smtClean="0"/>
              <a:t>SOLUTION: </a:t>
            </a:r>
            <a:r>
              <a:rPr lang="hr-HR" dirty="0" err="1" smtClean="0">
                <a:solidFill>
                  <a:srgbClr val="FF0000"/>
                </a:solidFill>
              </a:rPr>
              <a:t>Shutdown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of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Bitcoin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over</a:t>
            </a:r>
            <a:r>
              <a:rPr lang="hr-HR" dirty="0" smtClean="0">
                <a:solidFill>
                  <a:srgbClr val="FF0000"/>
                </a:solidFill>
              </a:rPr>
              <a:t> TOR!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</a:t>
            </a:r>
            <a:r>
              <a:rPr lang="hr-HR" dirty="0" err="1" smtClean="0"/>
              <a:t>Clients</a:t>
            </a:r>
            <a:r>
              <a:rPr lang="hr-HR" dirty="0" smtClean="0"/>
              <a:t>” </a:t>
            </a:r>
            <a:r>
              <a:rPr lang="hr-HR" dirty="0" err="1" smtClean="0"/>
              <a:t>and</a:t>
            </a:r>
            <a:r>
              <a:rPr lang="hr-HR" dirty="0" smtClean="0"/>
              <a:t> „</a:t>
            </a:r>
            <a:r>
              <a:rPr lang="hr-HR" dirty="0" err="1" smtClean="0"/>
              <a:t>servers</a:t>
            </a:r>
            <a:r>
              <a:rPr lang="hr-HR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2400"/>
            <a:ext cx="5153247" cy="4703764"/>
          </a:xfrm>
        </p:spPr>
        <p:txBody>
          <a:bodyPr/>
          <a:lstStyle/>
          <a:p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peer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trying</a:t>
            </a:r>
            <a:r>
              <a:rPr lang="hr-HR" dirty="0" smtClean="0"/>
              <a:t> to </a:t>
            </a:r>
            <a:r>
              <a:rPr lang="hr-HR" dirty="0" err="1" smtClean="0"/>
              <a:t>connect</a:t>
            </a:r>
            <a:r>
              <a:rPr lang="hr-HR" dirty="0" smtClean="0"/>
              <a:t> to </a:t>
            </a:r>
            <a:r>
              <a:rPr lang="hr-HR" i="1" dirty="0" smtClean="0"/>
              <a:t>8 </a:t>
            </a:r>
            <a:r>
              <a:rPr lang="hr-HR" i="1" u="sng" dirty="0" err="1" smtClean="0"/>
              <a:t>entry</a:t>
            </a:r>
            <a:r>
              <a:rPr lang="hr-HR" i="1" u="sng" dirty="0" smtClean="0"/>
              <a:t> </a:t>
            </a:r>
            <a:r>
              <a:rPr lang="hr-HR" i="1" u="sng" dirty="0" err="1" smtClean="0"/>
              <a:t>nodes</a:t>
            </a:r>
            <a:endParaRPr lang="hr-HR" i="1" u="sng" dirty="0" smtClean="0"/>
          </a:p>
          <a:p>
            <a:pPr lvl="1"/>
            <a:r>
              <a:rPr lang="hr-HR" i="1" dirty="0" smtClean="0"/>
              <a:t>Network </a:t>
            </a:r>
            <a:r>
              <a:rPr lang="hr-HR" i="1" dirty="0" err="1" smtClean="0"/>
              <a:t>discovery</a:t>
            </a:r>
            <a:endParaRPr lang="hr-HR" i="1" dirty="0" smtClean="0"/>
          </a:p>
          <a:p>
            <a:r>
              <a:rPr lang="hr-HR" dirty="0" err="1" smtClean="0"/>
              <a:t>Servers</a:t>
            </a:r>
            <a:endParaRPr lang="hr-HR" i="1" dirty="0"/>
          </a:p>
          <a:p>
            <a:pPr lvl="1"/>
            <a:r>
              <a:rPr lang="hr-HR" i="1" dirty="0" err="1" smtClean="0"/>
              <a:t>Receive</a:t>
            </a:r>
            <a:r>
              <a:rPr lang="hr-HR" i="1" dirty="0" smtClean="0"/>
              <a:t> </a:t>
            </a:r>
            <a:r>
              <a:rPr lang="hr-HR" i="1" dirty="0" err="1" smtClean="0"/>
              <a:t>incoming</a:t>
            </a:r>
            <a:r>
              <a:rPr lang="hr-HR" i="1" dirty="0" smtClean="0"/>
              <a:t> </a:t>
            </a:r>
            <a:r>
              <a:rPr lang="hr-HR" i="1" dirty="0" err="1" smtClean="0"/>
              <a:t>connections</a:t>
            </a:r>
            <a:endParaRPr lang="hr-HR" i="1" dirty="0" smtClean="0"/>
          </a:p>
          <a:p>
            <a:pPr lvl="2"/>
            <a:r>
              <a:rPr lang="hr-HR" i="1" dirty="0" smtClean="0"/>
              <a:t>Max. 117 </a:t>
            </a:r>
            <a:r>
              <a:rPr lang="hr-HR" i="1" dirty="0" err="1" smtClean="0"/>
              <a:t>incoming</a:t>
            </a:r>
            <a:r>
              <a:rPr lang="hr-HR" i="1" dirty="0" smtClean="0"/>
              <a:t> </a:t>
            </a:r>
            <a:r>
              <a:rPr lang="hr-HR" i="1" dirty="0" err="1" smtClean="0"/>
              <a:t>connections</a:t>
            </a:r>
            <a:endParaRPr lang="hr-HR" i="1" dirty="0"/>
          </a:p>
          <a:p>
            <a:r>
              <a:rPr lang="hr-HR" dirty="0" err="1" smtClean="0"/>
              <a:t>Clients</a:t>
            </a:r>
            <a:endParaRPr lang="hr-HR" i="1" dirty="0"/>
          </a:p>
          <a:p>
            <a:pPr lvl="1"/>
            <a:r>
              <a:rPr lang="hr-HR" i="1" dirty="0" smtClean="0"/>
              <a:t>8 </a:t>
            </a:r>
            <a:r>
              <a:rPr lang="hr-HR" i="1" dirty="0" err="1" smtClean="0"/>
              <a:t>outgoing</a:t>
            </a:r>
            <a:r>
              <a:rPr lang="hr-HR" i="1" dirty="0" smtClean="0"/>
              <a:t> </a:t>
            </a:r>
            <a:r>
              <a:rPr lang="hr-HR" i="1" dirty="0" err="1" smtClean="0"/>
              <a:t>connections</a:t>
            </a:r>
            <a:endParaRPr lang="hr-HR" i="1" dirty="0"/>
          </a:p>
          <a:p>
            <a:pPr lvl="1"/>
            <a:endParaRPr lang="hr-HR" i="1" dirty="0" smtClean="0"/>
          </a:p>
          <a:p>
            <a:pPr marL="457200" lvl="1" indent="0">
              <a:buNone/>
            </a:pPr>
            <a:endParaRPr lang="hr-H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22735" y="1422400"/>
            <a:ext cx="53163" cy="4414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25832" y="1015409"/>
            <a:ext cx="1796903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SERVERS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3478" y="1015408"/>
            <a:ext cx="1796903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CLIENTS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64796" y="2032402"/>
            <a:ext cx="435935" cy="414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54609" y="3633381"/>
            <a:ext cx="435935" cy="414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56183" y="2606687"/>
            <a:ext cx="435935" cy="414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325832" y="2802028"/>
            <a:ext cx="435935" cy="414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975749" y="3143378"/>
            <a:ext cx="435935" cy="414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421873" y="3595642"/>
            <a:ext cx="435935" cy="414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27512" y="3218711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493102" y="2867246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522605" y="3893288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976344" y="2893827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0297549" y="2387358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346711" y="3278962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1254561" y="2082196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1383925" y="3868296"/>
            <a:ext cx="435935" cy="414670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stCxn id="10" idx="6"/>
            <a:endCxn id="18" idx="1"/>
          </p:cNvCxnSpPr>
          <p:nvPr/>
        </p:nvCxnSpPr>
        <p:spPr>
          <a:xfrm>
            <a:off x="8500731" y="2239737"/>
            <a:ext cx="1056212" cy="6882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8" idx="2"/>
          </p:cNvCxnSpPr>
          <p:nvPr/>
        </p:nvCxnSpPr>
        <p:spPr>
          <a:xfrm>
            <a:off x="8697429" y="2798061"/>
            <a:ext cx="795673" cy="2765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2"/>
          </p:cNvCxnSpPr>
          <p:nvPr/>
        </p:nvCxnSpPr>
        <p:spPr>
          <a:xfrm flipV="1">
            <a:off x="8397947" y="3074581"/>
            <a:ext cx="1095155" cy="3174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8" idx="3"/>
          </p:cNvCxnSpPr>
          <p:nvPr/>
        </p:nvCxnSpPr>
        <p:spPr>
          <a:xfrm flipV="1">
            <a:off x="8846267" y="3221189"/>
            <a:ext cx="710676" cy="5759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7"/>
            <a:endCxn id="10" idx="3"/>
          </p:cNvCxnSpPr>
          <p:nvPr/>
        </p:nvCxnSpPr>
        <p:spPr>
          <a:xfrm flipV="1">
            <a:off x="7697926" y="2386345"/>
            <a:ext cx="430711" cy="4764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4"/>
            <a:endCxn id="11" idx="0"/>
          </p:cNvCxnSpPr>
          <p:nvPr/>
        </p:nvCxnSpPr>
        <p:spPr>
          <a:xfrm>
            <a:off x="7543800" y="3216698"/>
            <a:ext cx="28777" cy="4166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6"/>
            <a:endCxn id="16" idx="2"/>
          </p:cNvCxnSpPr>
          <p:nvPr/>
        </p:nvCxnSpPr>
        <p:spPr>
          <a:xfrm flipV="1">
            <a:off x="7790544" y="3802977"/>
            <a:ext cx="631329" cy="377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1" idx="7"/>
          </p:cNvCxnSpPr>
          <p:nvPr/>
        </p:nvCxnSpPr>
        <p:spPr>
          <a:xfrm flipH="1">
            <a:off x="7726703" y="3505328"/>
            <a:ext cx="334737" cy="188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4"/>
          </p:cNvCxnSpPr>
          <p:nvPr/>
        </p:nvCxnSpPr>
        <p:spPr>
          <a:xfrm flipH="1">
            <a:off x="8305450" y="3021357"/>
            <a:ext cx="168701" cy="155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1"/>
          </p:cNvCxnSpPr>
          <p:nvPr/>
        </p:nvCxnSpPr>
        <p:spPr>
          <a:xfrm>
            <a:off x="7727234" y="3112153"/>
            <a:ext cx="312356" cy="919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93135" y="4763386"/>
            <a:ext cx="458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 smtClean="0">
                <a:solidFill>
                  <a:schemeClr val="tx2"/>
                </a:solidFill>
              </a:rPr>
              <a:t>Peers</a:t>
            </a:r>
            <a:r>
              <a:rPr lang="hr-HR" sz="2400" b="1" dirty="0" smtClean="0">
                <a:solidFill>
                  <a:schemeClr val="tx2"/>
                </a:solidFill>
              </a:rPr>
              <a:t> are </a:t>
            </a:r>
            <a:r>
              <a:rPr lang="en-US" sz="2400" b="1" dirty="0" smtClean="0">
                <a:solidFill>
                  <a:schemeClr val="tx2"/>
                </a:solidFill>
              </a:rPr>
              <a:t>distinguished </a:t>
            </a:r>
          </a:p>
          <a:p>
            <a:pPr algn="ctr"/>
            <a:r>
              <a:rPr lang="hr-HR" sz="2400" b="1" dirty="0" err="1" smtClean="0">
                <a:solidFill>
                  <a:schemeClr val="tx2"/>
                </a:solidFill>
              </a:rPr>
              <a:t>over</a:t>
            </a:r>
            <a:r>
              <a:rPr lang="hr-HR" sz="2400" b="1" dirty="0" smtClean="0">
                <a:solidFill>
                  <a:schemeClr val="tx2"/>
                </a:solidFill>
              </a:rPr>
              <a:t> set </a:t>
            </a:r>
            <a:r>
              <a:rPr lang="hr-HR" sz="2400" b="1" dirty="0" err="1" smtClean="0">
                <a:solidFill>
                  <a:schemeClr val="tx2"/>
                </a:solidFill>
              </a:rPr>
              <a:t>of</a:t>
            </a:r>
            <a:r>
              <a:rPr lang="hr-HR" sz="2400" b="1" dirty="0" smtClean="0">
                <a:solidFill>
                  <a:schemeClr val="tx2"/>
                </a:solidFill>
              </a:rPr>
              <a:t> </a:t>
            </a:r>
            <a:r>
              <a:rPr lang="hr-HR" sz="2400" b="1" dirty="0" err="1" smtClean="0">
                <a:solidFill>
                  <a:schemeClr val="tx2"/>
                </a:solidFill>
              </a:rPr>
              <a:t>it’s</a:t>
            </a:r>
            <a:r>
              <a:rPr lang="hr-HR" sz="2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hr-HR" sz="2400" b="1" dirty="0" err="1" smtClean="0">
                <a:solidFill>
                  <a:schemeClr val="tx2"/>
                </a:solidFill>
              </a:rPr>
              <a:t>entry</a:t>
            </a:r>
            <a:r>
              <a:rPr lang="hr-HR" sz="2400" b="1" dirty="0" smtClean="0">
                <a:solidFill>
                  <a:schemeClr val="tx2"/>
                </a:solidFill>
              </a:rPr>
              <a:t> </a:t>
            </a:r>
            <a:r>
              <a:rPr lang="hr-HR" sz="2400" b="1" dirty="0" err="1" smtClean="0">
                <a:solidFill>
                  <a:schemeClr val="tx2"/>
                </a:solidFill>
              </a:rPr>
              <a:t>nodes</a:t>
            </a:r>
            <a:r>
              <a:rPr lang="hr-HR" sz="2400" b="1" dirty="0" smtClean="0">
                <a:solidFill>
                  <a:schemeClr val="tx2"/>
                </a:solidFill>
              </a:rPr>
              <a:t>!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4950" y="5308270"/>
            <a:ext cx="85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0070C0"/>
                </a:solidFill>
              </a:rPr>
              <a:t>8.000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82906" y="5308270"/>
            <a:ext cx="102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100.000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Disconnecting</a:t>
            </a:r>
            <a:r>
              <a:rPr lang="hr-HR" dirty="0" smtClean="0"/>
              <a:t> 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Exploiting</a:t>
            </a:r>
            <a:r>
              <a:rPr lang="hr-HR" dirty="0" smtClean="0"/>
              <a:t> </a:t>
            </a:r>
            <a:r>
              <a:rPr lang="hr-HR" dirty="0" err="1" smtClean="0"/>
              <a:t>Bitcoin</a:t>
            </a:r>
            <a:r>
              <a:rPr lang="hr-HR" dirty="0" smtClean="0"/>
              <a:t> DOS </a:t>
            </a:r>
            <a:r>
              <a:rPr lang="hr-HR" dirty="0" err="1" smtClean="0"/>
              <a:t>protection</a:t>
            </a:r>
            <a:endParaRPr lang="hr-HR" dirty="0" smtClean="0"/>
          </a:p>
          <a:p>
            <a:pPr lvl="1"/>
            <a:r>
              <a:rPr lang="hr-HR" dirty="0" smtClean="0"/>
              <a:t>IP </a:t>
            </a:r>
            <a:r>
              <a:rPr lang="hr-HR" dirty="0" err="1" smtClean="0"/>
              <a:t>addresses</a:t>
            </a:r>
            <a:r>
              <a:rPr lang="hr-HR" dirty="0" smtClean="0"/>
              <a:t> </a:t>
            </a:r>
            <a:r>
              <a:rPr lang="hr-HR" dirty="0" err="1" smtClean="0"/>
              <a:t>delivering</a:t>
            </a:r>
            <a:r>
              <a:rPr lang="hr-HR" dirty="0" smtClean="0"/>
              <a:t> </a:t>
            </a:r>
            <a:r>
              <a:rPr lang="hr-HR" dirty="0" err="1" smtClean="0"/>
              <a:t>malformed</a:t>
            </a:r>
            <a:r>
              <a:rPr lang="hr-HR" dirty="0" smtClean="0"/>
              <a:t> </a:t>
            </a:r>
            <a:r>
              <a:rPr lang="hr-HR" dirty="0" err="1" smtClean="0"/>
              <a:t>messages</a:t>
            </a:r>
            <a:r>
              <a:rPr lang="hr-HR" dirty="0" smtClean="0"/>
              <a:t> are </a:t>
            </a:r>
            <a:r>
              <a:rPr lang="hr-HR" dirty="0" err="1" smtClean="0"/>
              <a:t>banned</a:t>
            </a:r>
            <a:r>
              <a:rPr lang="hr-HR" dirty="0" smtClean="0"/>
              <a:t> for 24 </a:t>
            </a:r>
            <a:r>
              <a:rPr lang="hr-HR" dirty="0" err="1" smtClean="0"/>
              <a:t>hours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54245" y="2469716"/>
            <a:ext cx="9207795" cy="375262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en.opensuse.org/images/0/0b/Icon-us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83074" y="3968967"/>
            <a:ext cx="522641" cy="484659"/>
          </a:xfrm>
          <a:prstGeom prst="rect">
            <a:avLst/>
          </a:prstGeom>
          <a:noFill/>
        </p:spPr>
      </p:pic>
      <p:pic>
        <p:nvPicPr>
          <p:cNvPr id="18" name="Picture 2" descr="http://en.opensuse.org/images/0/0b/Icon-us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861" y="2740873"/>
            <a:ext cx="522641" cy="484659"/>
          </a:xfrm>
          <a:prstGeom prst="rect">
            <a:avLst/>
          </a:prstGeom>
          <a:noFill/>
        </p:spPr>
      </p:pic>
      <p:pic>
        <p:nvPicPr>
          <p:cNvPr id="19" name="Picture 2" descr="http://en.opensuse.org/images/0/0b/Icon-us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76120" y="2713536"/>
            <a:ext cx="522641" cy="484659"/>
          </a:xfrm>
          <a:prstGeom prst="rect">
            <a:avLst/>
          </a:prstGeom>
          <a:noFill/>
        </p:spPr>
      </p:pic>
      <p:pic>
        <p:nvPicPr>
          <p:cNvPr id="20" name="Picture 2" descr="http://en.opensuse.org/images/0/0b/Icon-use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25735" y="5296171"/>
            <a:ext cx="522641" cy="484659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3882470" y="3519494"/>
            <a:ext cx="3209172" cy="1410681"/>
          </a:xfrm>
          <a:prstGeom prst="ellipse">
            <a:avLst/>
          </a:prstGeom>
          <a:noFill/>
          <a:ln w="444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404101" y="3429600"/>
            <a:ext cx="165908" cy="17978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632853" y="4768675"/>
            <a:ext cx="165908" cy="179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2234596" y="3070608"/>
            <a:ext cx="3436069" cy="1879049"/>
          </a:xfrm>
          <a:custGeom>
            <a:avLst/>
            <a:gdLst>
              <a:gd name="connsiteX0" fmla="*/ 104312 w 3436069"/>
              <a:gd name="connsiteY0" fmla="*/ 1358537 h 1879049"/>
              <a:gd name="connsiteX1" fmla="*/ 404758 w 3436069"/>
              <a:gd name="connsiteY1" fmla="*/ 1867988 h 1879049"/>
              <a:gd name="connsiteX2" fmla="*/ 3370026 w 3436069"/>
              <a:gd name="connsiteY2" fmla="*/ 927463 h 1879049"/>
              <a:gd name="connsiteX3" fmla="*/ 2534003 w 3436069"/>
              <a:gd name="connsiteY3" fmla="*/ 0 h 1879049"/>
              <a:gd name="connsiteX4" fmla="*/ 2534003 w 3436069"/>
              <a:gd name="connsiteY4" fmla="*/ 0 h 18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069" h="1879049">
                <a:moveTo>
                  <a:pt x="104312" y="1358537"/>
                </a:moveTo>
                <a:cubicBezTo>
                  <a:pt x="-17608" y="1649185"/>
                  <a:pt x="-139528" y="1939834"/>
                  <a:pt x="404758" y="1867988"/>
                </a:cubicBezTo>
                <a:cubicBezTo>
                  <a:pt x="949044" y="1796142"/>
                  <a:pt x="3015152" y="1238794"/>
                  <a:pt x="3370026" y="927463"/>
                </a:cubicBezTo>
                <a:cubicBezTo>
                  <a:pt x="3724900" y="616132"/>
                  <a:pt x="2534003" y="0"/>
                  <a:pt x="2534003" y="0"/>
                </a:cubicBezTo>
                <a:lnTo>
                  <a:pt x="2534003" y="0"/>
                </a:lnTo>
              </a:path>
            </a:pathLst>
          </a:custGeom>
          <a:noFill/>
          <a:ln w="4445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2313913" y="3148985"/>
            <a:ext cx="3774035" cy="1576759"/>
          </a:xfrm>
          <a:custGeom>
            <a:avLst/>
            <a:gdLst>
              <a:gd name="connsiteX0" fmla="*/ 11932 w 3774035"/>
              <a:gd name="connsiteY0" fmla="*/ 1293223 h 1576759"/>
              <a:gd name="connsiteX1" fmla="*/ 377692 w 3774035"/>
              <a:gd name="connsiteY1" fmla="*/ 1554480 h 1576759"/>
              <a:gd name="connsiteX2" fmla="*/ 2506938 w 3774035"/>
              <a:gd name="connsiteY2" fmla="*/ 783771 h 1576759"/>
              <a:gd name="connsiteX3" fmla="*/ 3395212 w 3774035"/>
              <a:gd name="connsiteY3" fmla="*/ 143691 h 1576759"/>
              <a:gd name="connsiteX4" fmla="*/ 3774035 w 3774035"/>
              <a:gd name="connsiteY4" fmla="*/ 0 h 15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4035" h="1576759">
                <a:moveTo>
                  <a:pt x="11932" y="1293223"/>
                </a:moveTo>
                <a:cubicBezTo>
                  <a:pt x="-13105" y="1466306"/>
                  <a:pt x="-38142" y="1639389"/>
                  <a:pt x="377692" y="1554480"/>
                </a:cubicBezTo>
                <a:cubicBezTo>
                  <a:pt x="793526" y="1469571"/>
                  <a:pt x="2004018" y="1018902"/>
                  <a:pt x="2506938" y="783771"/>
                </a:cubicBezTo>
                <a:cubicBezTo>
                  <a:pt x="3009858" y="548639"/>
                  <a:pt x="3184029" y="274319"/>
                  <a:pt x="3395212" y="143691"/>
                </a:cubicBezTo>
                <a:cubicBezTo>
                  <a:pt x="3606395" y="13063"/>
                  <a:pt x="3690215" y="6531"/>
                  <a:pt x="3774035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1784162" y="3494011"/>
            <a:ext cx="3762650" cy="1975730"/>
          </a:xfrm>
          <a:custGeom>
            <a:avLst/>
            <a:gdLst>
              <a:gd name="connsiteX0" fmla="*/ 541683 w 3762650"/>
              <a:gd name="connsiteY0" fmla="*/ 935134 h 1975730"/>
              <a:gd name="connsiteX1" fmla="*/ 175923 w 3762650"/>
              <a:gd name="connsiteY1" fmla="*/ 1653591 h 1975730"/>
              <a:gd name="connsiteX2" fmla="*/ 3010563 w 3762650"/>
              <a:gd name="connsiteY2" fmla="*/ 713065 h 1975730"/>
              <a:gd name="connsiteX3" fmla="*/ 3702894 w 3762650"/>
              <a:gd name="connsiteY3" fmla="*/ 33797 h 1975730"/>
              <a:gd name="connsiteX4" fmla="*/ 3729020 w 3762650"/>
              <a:gd name="connsiteY4" fmla="*/ 1797282 h 1975730"/>
              <a:gd name="connsiteX5" fmla="*/ 3729020 w 3762650"/>
              <a:gd name="connsiteY5" fmla="*/ 1823408 h 197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650" h="1975730">
                <a:moveTo>
                  <a:pt x="541683" y="935134"/>
                </a:moveTo>
                <a:cubicBezTo>
                  <a:pt x="153063" y="1312868"/>
                  <a:pt x="-235557" y="1690602"/>
                  <a:pt x="175923" y="1653591"/>
                </a:cubicBezTo>
                <a:cubicBezTo>
                  <a:pt x="587403" y="1616580"/>
                  <a:pt x="2422734" y="983031"/>
                  <a:pt x="3010563" y="713065"/>
                </a:cubicBezTo>
                <a:cubicBezTo>
                  <a:pt x="3598392" y="443099"/>
                  <a:pt x="3583151" y="-146906"/>
                  <a:pt x="3702894" y="33797"/>
                </a:cubicBezTo>
                <a:cubicBezTo>
                  <a:pt x="3822637" y="214500"/>
                  <a:pt x="3724666" y="1499014"/>
                  <a:pt x="3729020" y="1797282"/>
                </a:cubicBezTo>
                <a:cubicBezTo>
                  <a:pt x="3733374" y="2095550"/>
                  <a:pt x="3731197" y="1959479"/>
                  <a:pt x="3729020" y="1823408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1768944" y="3469599"/>
            <a:ext cx="3786731" cy="1837173"/>
          </a:xfrm>
          <a:custGeom>
            <a:avLst/>
            <a:gdLst>
              <a:gd name="connsiteX0" fmla="*/ 543838 w 3786731"/>
              <a:gd name="connsiteY0" fmla="*/ 985672 h 1837173"/>
              <a:gd name="connsiteX1" fmla="*/ 165015 w 3786731"/>
              <a:gd name="connsiteY1" fmla="*/ 1834757 h 1837173"/>
              <a:gd name="connsiteX2" fmla="*/ 2908215 w 3786731"/>
              <a:gd name="connsiteY2" fmla="*/ 750540 h 1837173"/>
              <a:gd name="connsiteX3" fmla="*/ 3691987 w 3786731"/>
              <a:gd name="connsiteY3" fmla="*/ 32083 h 1837173"/>
              <a:gd name="connsiteX4" fmla="*/ 3744238 w 3786731"/>
              <a:gd name="connsiteY4" fmla="*/ 1808632 h 18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31" h="1837173">
                <a:moveTo>
                  <a:pt x="543838" y="985672"/>
                </a:moveTo>
                <a:cubicBezTo>
                  <a:pt x="157395" y="1429809"/>
                  <a:pt x="-229048" y="1873946"/>
                  <a:pt x="165015" y="1834757"/>
                </a:cubicBezTo>
                <a:cubicBezTo>
                  <a:pt x="559078" y="1795568"/>
                  <a:pt x="2320386" y="1050986"/>
                  <a:pt x="2908215" y="750540"/>
                </a:cubicBezTo>
                <a:cubicBezTo>
                  <a:pt x="3496044" y="450094"/>
                  <a:pt x="3552650" y="-144266"/>
                  <a:pt x="3691987" y="32083"/>
                </a:cubicBezTo>
                <a:cubicBezTo>
                  <a:pt x="3831324" y="208432"/>
                  <a:pt x="3787781" y="1008532"/>
                  <a:pt x="3744238" y="1808632"/>
                </a:cubicBezTo>
              </a:path>
            </a:pathLst>
          </a:cu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>
            <a:off x="2313247" y="4046055"/>
            <a:ext cx="3030118" cy="1454244"/>
          </a:xfrm>
          <a:custGeom>
            <a:avLst/>
            <a:gdLst>
              <a:gd name="connsiteX0" fmla="*/ 12598 w 3030118"/>
              <a:gd name="connsiteY0" fmla="*/ 396153 h 1454244"/>
              <a:gd name="connsiteX1" fmla="*/ 286918 w 3030118"/>
              <a:gd name="connsiteY1" fmla="*/ 840290 h 1454244"/>
              <a:gd name="connsiteX2" fmla="*/ 1945901 w 3030118"/>
              <a:gd name="connsiteY2" fmla="*/ 304713 h 1454244"/>
              <a:gd name="connsiteX3" fmla="*/ 2559855 w 3030118"/>
              <a:gd name="connsiteY3" fmla="*/ 17330 h 1454244"/>
              <a:gd name="connsiteX4" fmla="*/ 2416164 w 3030118"/>
              <a:gd name="connsiteY4" fmla="*/ 801101 h 1454244"/>
              <a:gd name="connsiteX5" fmla="*/ 3030118 w 3030118"/>
              <a:gd name="connsiteY5" fmla="*/ 1454244 h 1454244"/>
              <a:gd name="connsiteX6" fmla="*/ 3030118 w 3030118"/>
              <a:gd name="connsiteY6" fmla="*/ 1454244 h 1454244"/>
              <a:gd name="connsiteX7" fmla="*/ 3030118 w 3030118"/>
              <a:gd name="connsiteY7" fmla="*/ 1454244 h 145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118" h="1454244">
                <a:moveTo>
                  <a:pt x="12598" y="396153"/>
                </a:moveTo>
                <a:cubicBezTo>
                  <a:pt x="-11351" y="625841"/>
                  <a:pt x="-35299" y="855530"/>
                  <a:pt x="286918" y="840290"/>
                </a:cubicBezTo>
                <a:cubicBezTo>
                  <a:pt x="609135" y="825050"/>
                  <a:pt x="1567078" y="441873"/>
                  <a:pt x="1945901" y="304713"/>
                </a:cubicBezTo>
                <a:cubicBezTo>
                  <a:pt x="2324724" y="167553"/>
                  <a:pt x="2481478" y="-65401"/>
                  <a:pt x="2559855" y="17330"/>
                </a:cubicBezTo>
                <a:cubicBezTo>
                  <a:pt x="2638232" y="100061"/>
                  <a:pt x="2337787" y="561615"/>
                  <a:pt x="2416164" y="801101"/>
                </a:cubicBezTo>
                <a:cubicBezTo>
                  <a:pt x="2494541" y="1040587"/>
                  <a:pt x="3030118" y="1454244"/>
                  <a:pt x="3030118" y="1454244"/>
                </a:cubicBezTo>
                <a:lnTo>
                  <a:pt x="3030118" y="1454244"/>
                </a:lnTo>
                <a:lnTo>
                  <a:pt x="3030118" y="1454244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>
            <a:off x="2289837" y="3975436"/>
            <a:ext cx="3413667" cy="1524863"/>
          </a:xfrm>
          <a:custGeom>
            <a:avLst/>
            <a:gdLst>
              <a:gd name="connsiteX0" fmla="*/ 49071 w 3413667"/>
              <a:gd name="connsiteY0" fmla="*/ 519023 h 1524863"/>
              <a:gd name="connsiteX1" fmla="*/ 401768 w 3413667"/>
              <a:gd name="connsiteY1" fmla="*/ 1041537 h 1524863"/>
              <a:gd name="connsiteX2" fmla="*/ 3001277 w 3413667"/>
              <a:gd name="connsiteY2" fmla="*/ 9572 h 1524863"/>
              <a:gd name="connsiteX3" fmla="*/ 3353974 w 3413667"/>
              <a:gd name="connsiteY3" fmla="*/ 545149 h 1524863"/>
              <a:gd name="connsiteX4" fmla="*/ 2439574 w 3413667"/>
              <a:gd name="connsiteY4" fmla="*/ 858657 h 1524863"/>
              <a:gd name="connsiteX5" fmla="*/ 3079654 w 3413667"/>
              <a:gd name="connsiteY5" fmla="*/ 1524863 h 15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3667" h="1524863">
                <a:moveTo>
                  <a:pt x="49071" y="519023"/>
                </a:moveTo>
                <a:cubicBezTo>
                  <a:pt x="-20598" y="822734"/>
                  <a:pt x="-90266" y="1126445"/>
                  <a:pt x="401768" y="1041537"/>
                </a:cubicBezTo>
                <a:cubicBezTo>
                  <a:pt x="893802" y="956629"/>
                  <a:pt x="2509243" y="92303"/>
                  <a:pt x="3001277" y="9572"/>
                </a:cubicBezTo>
                <a:cubicBezTo>
                  <a:pt x="3493311" y="-73159"/>
                  <a:pt x="3447591" y="403635"/>
                  <a:pt x="3353974" y="545149"/>
                </a:cubicBezTo>
                <a:cubicBezTo>
                  <a:pt x="3260357" y="686663"/>
                  <a:pt x="2485294" y="695371"/>
                  <a:pt x="2439574" y="858657"/>
                </a:cubicBezTo>
                <a:cubicBezTo>
                  <a:pt x="2393854" y="1021943"/>
                  <a:pt x="2736754" y="1273403"/>
                  <a:pt x="3079654" y="1524863"/>
                </a:cubicBezTo>
              </a:path>
            </a:pathLst>
          </a:cu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>
            <a:off x="2013584" y="3122859"/>
            <a:ext cx="4179609" cy="2376269"/>
          </a:xfrm>
          <a:custGeom>
            <a:avLst/>
            <a:gdLst>
              <a:gd name="connsiteX0" fmla="*/ 312261 w 4179609"/>
              <a:gd name="connsiteY0" fmla="*/ 1319349 h 2376269"/>
              <a:gd name="connsiteX1" fmla="*/ 260010 w 4179609"/>
              <a:gd name="connsiteY1" fmla="*/ 2364377 h 2376269"/>
              <a:gd name="connsiteX2" fmla="*/ 3133838 w 4179609"/>
              <a:gd name="connsiteY2" fmla="*/ 1828800 h 2376269"/>
              <a:gd name="connsiteX3" fmla="*/ 4178867 w 4179609"/>
              <a:gd name="connsiteY3" fmla="*/ 979714 h 2376269"/>
              <a:gd name="connsiteX4" fmla="*/ 3290592 w 4179609"/>
              <a:gd name="connsiteY4" fmla="*/ 796834 h 2376269"/>
              <a:gd name="connsiteX5" fmla="*/ 2715827 w 4179609"/>
              <a:gd name="connsiteY5" fmla="*/ 1724297 h 2376269"/>
              <a:gd name="connsiteX6" fmla="*/ 1174410 w 4179609"/>
              <a:gd name="connsiteY6" fmla="*/ 1136469 h 2376269"/>
              <a:gd name="connsiteX7" fmla="*/ 2337004 w 4179609"/>
              <a:gd name="connsiteY7" fmla="*/ 0 h 237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9609" h="2376269">
                <a:moveTo>
                  <a:pt x="312261" y="1319349"/>
                </a:moveTo>
                <a:cubicBezTo>
                  <a:pt x="51004" y="1799409"/>
                  <a:pt x="-210253" y="2279469"/>
                  <a:pt x="260010" y="2364377"/>
                </a:cubicBezTo>
                <a:cubicBezTo>
                  <a:pt x="730273" y="2449286"/>
                  <a:pt x="2480695" y="2059577"/>
                  <a:pt x="3133838" y="1828800"/>
                </a:cubicBezTo>
                <a:cubicBezTo>
                  <a:pt x="3786981" y="1598023"/>
                  <a:pt x="4152741" y="1151708"/>
                  <a:pt x="4178867" y="979714"/>
                </a:cubicBezTo>
                <a:cubicBezTo>
                  <a:pt x="4204993" y="807720"/>
                  <a:pt x="3534432" y="672737"/>
                  <a:pt x="3290592" y="796834"/>
                </a:cubicBezTo>
                <a:cubicBezTo>
                  <a:pt x="3046752" y="920931"/>
                  <a:pt x="3068524" y="1667691"/>
                  <a:pt x="2715827" y="1724297"/>
                </a:cubicBezTo>
                <a:cubicBezTo>
                  <a:pt x="2363130" y="1780903"/>
                  <a:pt x="1237547" y="1423852"/>
                  <a:pt x="1174410" y="1136469"/>
                </a:cubicBezTo>
                <a:cubicBezTo>
                  <a:pt x="1111273" y="849086"/>
                  <a:pt x="1724138" y="424543"/>
                  <a:pt x="2337004" y="0"/>
                </a:cubicBezTo>
              </a:path>
            </a:pathLst>
          </a:cu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>
            <a:off x="2325845" y="3163631"/>
            <a:ext cx="5333880" cy="2065756"/>
          </a:xfrm>
          <a:custGeom>
            <a:avLst/>
            <a:gdLst>
              <a:gd name="connsiteX0" fmla="*/ 0 w 5333880"/>
              <a:gd name="connsiteY0" fmla="*/ 1274618 h 2065756"/>
              <a:gd name="connsiteX1" fmla="*/ 401782 w 5333880"/>
              <a:gd name="connsiteY1" fmla="*/ 2022764 h 2065756"/>
              <a:gd name="connsiteX2" fmla="*/ 1981200 w 5333880"/>
              <a:gd name="connsiteY2" fmla="*/ 1316182 h 2065756"/>
              <a:gd name="connsiteX3" fmla="*/ 2327564 w 5333880"/>
              <a:gd name="connsiteY3" fmla="*/ 637309 h 2065756"/>
              <a:gd name="connsiteX4" fmla="*/ 2673927 w 5333880"/>
              <a:gd name="connsiteY4" fmla="*/ 900546 h 2065756"/>
              <a:gd name="connsiteX5" fmla="*/ 2410691 w 5333880"/>
              <a:gd name="connsiteY5" fmla="*/ 1676400 h 2065756"/>
              <a:gd name="connsiteX6" fmla="*/ 3532909 w 5333880"/>
              <a:gd name="connsiteY6" fmla="*/ 2064327 h 2065756"/>
              <a:gd name="connsiteX7" fmla="*/ 4932218 w 5333880"/>
              <a:gd name="connsiteY7" fmla="*/ 1773382 h 2065756"/>
              <a:gd name="connsiteX8" fmla="*/ 5292436 w 5333880"/>
              <a:gd name="connsiteY8" fmla="*/ 955964 h 2065756"/>
              <a:gd name="connsiteX9" fmla="*/ 4142509 w 5333880"/>
              <a:gd name="connsiteY9" fmla="*/ 0 h 206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3880" h="2065756">
                <a:moveTo>
                  <a:pt x="0" y="1274618"/>
                </a:moveTo>
                <a:cubicBezTo>
                  <a:pt x="35791" y="1645227"/>
                  <a:pt x="71582" y="2015837"/>
                  <a:pt x="401782" y="2022764"/>
                </a:cubicBezTo>
                <a:cubicBezTo>
                  <a:pt x="731982" y="2029691"/>
                  <a:pt x="1660236" y="1547091"/>
                  <a:pt x="1981200" y="1316182"/>
                </a:cubicBezTo>
                <a:cubicBezTo>
                  <a:pt x="2302164" y="1085273"/>
                  <a:pt x="2212110" y="706582"/>
                  <a:pt x="2327564" y="637309"/>
                </a:cubicBezTo>
                <a:cubicBezTo>
                  <a:pt x="2443019" y="568036"/>
                  <a:pt x="2660073" y="727364"/>
                  <a:pt x="2673927" y="900546"/>
                </a:cubicBezTo>
                <a:cubicBezTo>
                  <a:pt x="2687781" y="1073728"/>
                  <a:pt x="2267527" y="1482437"/>
                  <a:pt x="2410691" y="1676400"/>
                </a:cubicBezTo>
                <a:cubicBezTo>
                  <a:pt x="2553855" y="1870363"/>
                  <a:pt x="3112655" y="2048163"/>
                  <a:pt x="3532909" y="2064327"/>
                </a:cubicBezTo>
                <a:cubicBezTo>
                  <a:pt x="3953163" y="2080491"/>
                  <a:pt x="4638964" y="1958109"/>
                  <a:pt x="4932218" y="1773382"/>
                </a:cubicBezTo>
                <a:cubicBezTo>
                  <a:pt x="5225472" y="1588655"/>
                  <a:pt x="5424054" y="1251528"/>
                  <a:pt x="5292436" y="955964"/>
                </a:cubicBezTo>
                <a:cubicBezTo>
                  <a:pt x="5160818" y="660400"/>
                  <a:pt x="4651663" y="330200"/>
                  <a:pt x="4142509" y="0"/>
                </a:cubicBezTo>
              </a:path>
            </a:pathLst>
          </a:cu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93" y="4211296"/>
            <a:ext cx="609600" cy="60960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1228280" y="5438387"/>
            <a:ext cx="1684167" cy="719477"/>
            <a:chOff x="8982668" y="4825838"/>
            <a:chExt cx="1684167" cy="719477"/>
          </a:xfrm>
        </p:grpSpPr>
        <p:sp>
          <p:nvSpPr>
            <p:cNvPr id="89" name="Oval 88"/>
            <p:cNvSpPr/>
            <p:nvPr/>
          </p:nvSpPr>
          <p:spPr>
            <a:xfrm>
              <a:off x="8982668" y="5270755"/>
              <a:ext cx="165908" cy="179788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8982668" y="4920610"/>
              <a:ext cx="165908" cy="17978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093886" y="4825838"/>
              <a:ext cx="1572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 smtClean="0"/>
                <a:t>Exit</a:t>
              </a:r>
              <a:r>
                <a:rPr lang="hr-HR" dirty="0" smtClean="0"/>
                <a:t> </a:t>
              </a:r>
              <a:r>
                <a:rPr lang="hr-HR" dirty="0" err="1" smtClean="0"/>
                <a:t>node</a:t>
              </a:r>
              <a:r>
                <a:rPr lang="hr-HR" dirty="0" smtClean="0"/>
                <a:t> 1</a:t>
              </a:r>
              <a:endParaRPr lang="en-GB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086682" y="5175983"/>
              <a:ext cx="1572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 smtClean="0"/>
                <a:t>Exit</a:t>
              </a:r>
              <a:r>
                <a:rPr lang="hr-HR" dirty="0" smtClean="0"/>
                <a:t> </a:t>
              </a:r>
              <a:r>
                <a:rPr lang="hr-HR" dirty="0" err="1" smtClean="0"/>
                <a:t>node</a:t>
              </a:r>
              <a:r>
                <a:rPr lang="hr-HR" dirty="0" smtClean="0"/>
                <a:t> 2</a:t>
              </a:r>
              <a:endParaRPr lang="en-GB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46" y="5531363"/>
            <a:ext cx="1579381" cy="78969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585138" y="2613870"/>
            <a:ext cx="21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Bann</a:t>
            </a:r>
            <a:r>
              <a:rPr lang="hr-HR" sz="1600" dirty="0" smtClean="0"/>
              <a:t> </a:t>
            </a:r>
            <a:r>
              <a:rPr lang="hr-HR" sz="1600" dirty="0" err="1" smtClean="0"/>
              <a:t>exit</a:t>
            </a:r>
            <a:r>
              <a:rPr lang="hr-HR" sz="1600" dirty="0" smtClean="0"/>
              <a:t> </a:t>
            </a:r>
            <a:r>
              <a:rPr lang="hr-HR" sz="1600" dirty="0" err="1" smtClean="0"/>
              <a:t>node</a:t>
            </a:r>
            <a:r>
              <a:rPr lang="hr-HR" sz="1600" dirty="0" smtClean="0"/>
              <a:t> 1</a:t>
            </a:r>
            <a:endParaRPr lang="en-GB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2585137" y="2878820"/>
            <a:ext cx="21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Bann</a:t>
            </a:r>
            <a:r>
              <a:rPr lang="hr-HR" sz="1600" dirty="0" smtClean="0"/>
              <a:t> </a:t>
            </a:r>
            <a:r>
              <a:rPr lang="hr-HR" sz="1600" dirty="0" err="1" smtClean="0"/>
              <a:t>exit</a:t>
            </a:r>
            <a:r>
              <a:rPr lang="hr-HR" sz="1600" dirty="0" smtClean="0"/>
              <a:t> </a:t>
            </a:r>
            <a:r>
              <a:rPr lang="hr-HR" sz="1600" dirty="0" err="1" smtClean="0"/>
              <a:t>node</a:t>
            </a:r>
            <a:r>
              <a:rPr lang="hr-HR" sz="1600" dirty="0" smtClean="0"/>
              <a:t> 2</a:t>
            </a:r>
            <a:endParaRPr lang="en-GB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6430460" y="2617311"/>
            <a:ext cx="21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Bann</a:t>
            </a:r>
            <a:r>
              <a:rPr lang="hr-HR" sz="1600" dirty="0" smtClean="0"/>
              <a:t> </a:t>
            </a:r>
            <a:r>
              <a:rPr lang="hr-HR" sz="1600" dirty="0" err="1" smtClean="0"/>
              <a:t>exit</a:t>
            </a:r>
            <a:r>
              <a:rPr lang="hr-HR" sz="1600" dirty="0" smtClean="0"/>
              <a:t> </a:t>
            </a:r>
            <a:r>
              <a:rPr lang="hr-HR" sz="1600" dirty="0" err="1" smtClean="0"/>
              <a:t>node</a:t>
            </a:r>
            <a:r>
              <a:rPr lang="hr-HR" sz="1600" dirty="0" smtClean="0"/>
              <a:t> 1</a:t>
            </a:r>
            <a:endParaRPr lang="en-GB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6430460" y="2866916"/>
            <a:ext cx="21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Bann</a:t>
            </a:r>
            <a:r>
              <a:rPr lang="hr-HR" sz="1600" dirty="0" smtClean="0"/>
              <a:t> </a:t>
            </a:r>
            <a:r>
              <a:rPr lang="hr-HR" sz="1600" dirty="0" err="1" smtClean="0"/>
              <a:t>exit</a:t>
            </a:r>
            <a:r>
              <a:rPr lang="hr-HR" sz="1600" dirty="0" smtClean="0"/>
              <a:t> </a:t>
            </a:r>
            <a:r>
              <a:rPr lang="hr-HR" sz="1600" dirty="0" err="1" smtClean="0"/>
              <a:t>node</a:t>
            </a:r>
            <a:r>
              <a:rPr lang="hr-HR" sz="1600" dirty="0" smtClean="0"/>
              <a:t> 2</a:t>
            </a:r>
            <a:endParaRPr lang="en-GB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5646459" y="5215214"/>
            <a:ext cx="21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Bann</a:t>
            </a:r>
            <a:r>
              <a:rPr lang="hr-HR" sz="1600" dirty="0" smtClean="0"/>
              <a:t> </a:t>
            </a:r>
            <a:r>
              <a:rPr lang="hr-HR" sz="1600" dirty="0" err="1" smtClean="0"/>
              <a:t>exit</a:t>
            </a:r>
            <a:r>
              <a:rPr lang="hr-HR" sz="1600" dirty="0" smtClean="0"/>
              <a:t> </a:t>
            </a:r>
            <a:r>
              <a:rPr lang="hr-HR" sz="1600" dirty="0" err="1" smtClean="0"/>
              <a:t>node</a:t>
            </a:r>
            <a:r>
              <a:rPr lang="hr-HR" sz="1600" dirty="0" smtClean="0"/>
              <a:t> 1</a:t>
            </a:r>
            <a:endParaRPr lang="en-GB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5646458" y="5442276"/>
            <a:ext cx="21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Bann</a:t>
            </a:r>
            <a:r>
              <a:rPr lang="hr-HR" sz="1600" dirty="0" smtClean="0"/>
              <a:t> </a:t>
            </a:r>
            <a:r>
              <a:rPr lang="hr-HR" sz="1600" dirty="0" err="1" smtClean="0"/>
              <a:t>exit</a:t>
            </a:r>
            <a:r>
              <a:rPr lang="hr-HR" sz="1600" dirty="0" smtClean="0"/>
              <a:t> </a:t>
            </a:r>
            <a:r>
              <a:rPr lang="hr-HR" sz="1600" dirty="0" err="1" smtClean="0"/>
              <a:t>node</a:t>
            </a:r>
            <a:r>
              <a:rPr lang="hr-HR" sz="1600" dirty="0" smtClean="0"/>
              <a:t> 2</a:t>
            </a:r>
            <a:endParaRPr lang="en-GB" sz="1600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7281893" y="4150931"/>
            <a:ext cx="1742483" cy="1923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Multiply 113"/>
          <p:cNvSpPr/>
          <p:nvPr/>
        </p:nvSpPr>
        <p:spPr>
          <a:xfrm>
            <a:off x="2747992" y="2968542"/>
            <a:ext cx="5649699" cy="2471085"/>
          </a:xfrm>
          <a:prstGeom prst="mathMultiply">
            <a:avLst/>
          </a:prstGeom>
          <a:solidFill>
            <a:srgbClr val="E73137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5" name="Group 134"/>
          <p:cNvGrpSpPr/>
          <p:nvPr/>
        </p:nvGrpSpPr>
        <p:grpSpPr>
          <a:xfrm>
            <a:off x="9159691" y="3709804"/>
            <a:ext cx="818139" cy="863170"/>
            <a:chOff x="9543935" y="3792037"/>
            <a:chExt cx="818139" cy="863170"/>
          </a:xfrm>
        </p:grpSpPr>
        <p:grpSp>
          <p:nvGrpSpPr>
            <p:cNvPr id="125" name="Group 124"/>
            <p:cNvGrpSpPr/>
            <p:nvPr/>
          </p:nvGrpSpPr>
          <p:grpSpPr>
            <a:xfrm>
              <a:off x="9543935" y="3792037"/>
              <a:ext cx="811528" cy="334140"/>
              <a:chOff x="9543935" y="3792037"/>
              <a:chExt cx="811528" cy="334140"/>
            </a:xfrm>
          </p:grpSpPr>
          <p:pic>
            <p:nvPicPr>
              <p:cNvPr id="104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543935" y="3793443"/>
                <a:ext cx="358810" cy="332734"/>
              </a:xfrm>
              <a:prstGeom prst="rect">
                <a:avLst/>
              </a:prstGeom>
              <a:noFill/>
            </p:spPr>
          </p:pic>
          <p:pic>
            <p:nvPicPr>
              <p:cNvPr id="105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996653" y="3792037"/>
                <a:ext cx="358810" cy="332734"/>
              </a:xfrm>
              <a:prstGeom prst="rect">
                <a:avLst/>
              </a:prstGeom>
              <a:noFill/>
            </p:spPr>
          </p:pic>
          <p:pic>
            <p:nvPicPr>
              <p:cNvPr id="106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770119" y="3793443"/>
                <a:ext cx="358810" cy="332734"/>
              </a:xfrm>
              <a:prstGeom prst="rect">
                <a:avLst/>
              </a:prstGeom>
              <a:noFill/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9546277" y="4057958"/>
              <a:ext cx="811528" cy="334140"/>
              <a:chOff x="9543935" y="3792037"/>
              <a:chExt cx="811528" cy="334140"/>
            </a:xfrm>
          </p:grpSpPr>
          <p:pic>
            <p:nvPicPr>
              <p:cNvPr id="128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543935" y="3793443"/>
                <a:ext cx="358810" cy="332734"/>
              </a:xfrm>
              <a:prstGeom prst="rect">
                <a:avLst/>
              </a:prstGeom>
              <a:noFill/>
            </p:spPr>
          </p:pic>
          <p:pic>
            <p:nvPicPr>
              <p:cNvPr id="129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996653" y="3792037"/>
                <a:ext cx="358810" cy="332734"/>
              </a:xfrm>
              <a:prstGeom prst="rect">
                <a:avLst/>
              </a:prstGeom>
              <a:noFill/>
            </p:spPr>
          </p:pic>
          <p:pic>
            <p:nvPicPr>
              <p:cNvPr id="130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770119" y="3793443"/>
                <a:ext cx="358810" cy="332734"/>
              </a:xfrm>
              <a:prstGeom prst="rect">
                <a:avLst/>
              </a:prstGeom>
              <a:noFill/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9550546" y="4321067"/>
              <a:ext cx="811528" cy="334140"/>
              <a:chOff x="9543935" y="3792037"/>
              <a:chExt cx="811528" cy="334140"/>
            </a:xfrm>
          </p:grpSpPr>
          <p:pic>
            <p:nvPicPr>
              <p:cNvPr id="132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543935" y="3793443"/>
                <a:ext cx="358810" cy="332734"/>
              </a:xfrm>
              <a:prstGeom prst="rect">
                <a:avLst/>
              </a:prstGeom>
              <a:noFill/>
            </p:spPr>
          </p:pic>
          <p:pic>
            <p:nvPicPr>
              <p:cNvPr id="133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996653" y="3792037"/>
                <a:ext cx="358810" cy="332734"/>
              </a:xfrm>
              <a:prstGeom prst="rect">
                <a:avLst/>
              </a:prstGeom>
              <a:noFill/>
            </p:spPr>
          </p:pic>
          <p:pic>
            <p:nvPicPr>
              <p:cNvPr id="134" name="Picture 2" descr="http://en.opensuse.org/images/0/0b/Icon-us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9770119" y="3793443"/>
                <a:ext cx="358810" cy="33273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6" name="TextBox 135"/>
          <p:cNvSpPr txBox="1"/>
          <p:nvPr/>
        </p:nvSpPr>
        <p:spPr>
          <a:xfrm>
            <a:off x="10334847" y="3036193"/>
            <a:ext cx="1637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1000 TOR </a:t>
            </a:r>
            <a:r>
              <a:rPr lang="hr-HR" b="1" dirty="0" err="1" smtClean="0">
                <a:solidFill>
                  <a:srgbClr val="FF0000"/>
                </a:solidFill>
              </a:rPr>
              <a:t>exit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nodes</a:t>
            </a:r>
            <a:endParaRPr lang="hr-HR" b="1" dirty="0" smtClean="0">
              <a:solidFill>
                <a:srgbClr val="FF0000"/>
              </a:solidFill>
            </a:endParaRP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X</a:t>
            </a:r>
            <a:endParaRPr lang="hr-HR" b="1" dirty="0">
              <a:solidFill>
                <a:srgbClr val="FF0000"/>
              </a:solidFill>
            </a:endParaRP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8000 </a:t>
            </a:r>
            <a:r>
              <a:rPr lang="hr-HR" b="1" dirty="0" err="1" smtClean="0">
                <a:solidFill>
                  <a:srgbClr val="FF0000"/>
                </a:solidFill>
              </a:rPr>
              <a:t>Bitcoin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servers</a:t>
            </a:r>
            <a:endParaRPr lang="hr-HR" b="1" dirty="0" smtClean="0">
              <a:solidFill>
                <a:srgbClr val="FF0000"/>
              </a:solidFill>
            </a:endParaRP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-----------------</a:t>
            </a: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1GB </a:t>
            </a:r>
            <a:r>
              <a:rPr lang="hr-HR" b="1" dirty="0" err="1" smtClean="0">
                <a:solidFill>
                  <a:srgbClr val="FF0000"/>
                </a:solidFill>
              </a:rPr>
              <a:t>of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traffic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7" grpId="0" animBg="1"/>
      <p:bldP spid="78" grpId="0" animBg="1"/>
      <p:bldP spid="81" grpId="0" animBg="1"/>
      <p:bldP spid="84" grpId="0" animBg="1"/>
      <p:bldP spid="95" grpId="0"/>
      <p:bldP spid="96" grpId="0"/>
      <p:bldP spid="97" grpId="0"/>
      <p:bldP spid="98" grpId="0"/>
      <p:bldP spid="99" grpId="0"/>
      <p:bldP spid="100" grpId="0"/>
      <p:bldP spid="114" grpId="0" animBg="1"/>
      <p:bldP spid="1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propagation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Keeps</a:t>
            </a:r>
            <a:r>
              <a:rPr lang="hr-HR" dirty="0" smtClean="0"/>
              <a:t> network </a:t>
            </a:r>
            <a:r>
              <a:rPr lang="hr-HR" dirty="0" err="1" smtClean="0"/>
              <a:t>alive</a:t>
            </a:r>
            <a:endParaRPr lang="hr-HR" dirty="0" smtClean="0"/>
          </a:p>
          <a:p>
            <a:pPr lvl="1"/>
            <a:r>
              <a:rPr lang="hr-HR" dirty="0" err="1" smtClean="0"/>
              <a:t>Nodes</a:t>
            </a:r>
            <a:r>
              <a:rPr lang="hr-HR" dirty="0" smtClean="0"/>
              <a:t> </a:t>
            </a:r>
            <a:r>
              <a:rPr lang="hr-HR" dirty="0" err="1" smtClean="0"/>
              <a:t>come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endParaRPr lang="hr-HR" dirty="0" smtClean="0"/>
          </a:p>
          <a:p>
            <a:r>
              <a:rPr lang="hr-HR" dirty="0" smtClean="0"/>
              <a:t>ADDR </a:t>
            </a:r>
            <a:r>
              <a:rPr lang="hr-HR" dirty="0" err="1" smtClean="0"/>
              <a:t>message</a:t>
            </a:r>
            <a:endParaRPr lang="hr-HR" dirty="0"/>
          </a:p>
          <a:p>
            <a:pPr lvl="1"/>
            <a:r>
              <a:rPr lang="hr-HR" dirty="0" err="1" smtClean="0"/>
              <a:t>Peer</a:t>
            </a:r>
            <a:r>
              <a:rPr lang="hr-HR" dirty="0" smtClean="0"/>
              <a:t> </a:t>
            </a:r>
            <a:r>
              <a:rPr lang="hr-HR" dirty="0" err="1" smtClean="0"/>
              <a:t>advertises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network</a:t>
            </a:r>
          </a:p>
          <a:p>
            <a:pPr lvl="2"/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connecting</a:t>
            </a:r>
            <a:r>
              <a:rPr lang="hr-HR" dirty="0" smtClean="0"/>
              <a:t> to </a:t>
            </a:r>
            <a:r>
              <a:rPr lang="hr-HR" dirty="0" err="1" smtClean="0"/>
              <a:t>another</a:t>
            </a:r>
            <a:r>
              <a:rPr lang="hr-HR" dirty="0" smtClean="0"/>
              <a:t> </a:t>
            </a:r>
            <a:r>
              <a:rPr lang="hr-HR" dirty="0" err="1" smtClean="0"/>
              <a:t>node</a:t>
            </a:r>
            <a:endParaRPr lang="hr-HR" dirty="0" smtClean="0"/>
          </a:p>
          <a:p>
            <a:pPr lvl="2"/>
            <a:r>
              <a:rPr lang="hr-HR" dirty="0" err="1" smtClean="0"/>
              <a:t>Every</a:t>
            </a:r>
            <a:r>
              <a:rPr lang="hr-HR" dirty="0" smtClean="0"/>
              <a:t> 24 </a:t>
            </a:r>
            <a:r>
              <a:rPr lang="hr-HR" dirty="0" err="1" smtClean="0"/>
              <a:t>hours</a:t>
            </a:r>
            <a:endParaRPr lang="hr-HR" dirty="0"/>
          </a:p>
          <a:p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propagation</a:t>
            </a:r>
            <a:endParaRPr lang="hr-HR" dirty="0"/>
          </a:p>
          <a:p>
            <a:pPr lvl="1"/>
            <a:r>
              <a:rPr lang="hr-HR" dirty="0" err="1" smtClean="0"/>
              <a:t>Received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stored</a:t>
            </a:r>
            <a:r>
              <a:rPr lang="hr-HR" dirty="0" smtClean="0"/>
              <a:t> to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database</a:t>
            </a:r>
            <a:endParaRPr lang="hr-HR" dirty="0" smtClean="0"/>
          </a:p>
          <a:p>
            <a:pPr lvl="1"/>
            <a:r>
              <a:rPr lang="hr-HR" dirty="0" err="1" smtClean="0"/>
              <a:t>Propagated</a:t>
            </a:r>
            <a:r>
              <a:rPr lang="hr-HR" dirty="0" smtClean="0"/>
              <a:t> to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i="1" u="sng" dirty="0" err="1" smtClean="0"/>
              <a:t>responsible</a:t>
            </a:r>
            <a:r>
              <a:rPr lang="hr-HR" i="1" u="sng" dirty="0" smtClean="0"/>
              <a:t> </a:t>
            </a:r>
            <a:r>
              <a:rPr lang="hr-HR" i="1" u="sng" dirty="0" err="1" smtClean="0"/>
              <a:t>nodes</a:t>
            </a:r>
            <a:endParaRPr lang="hr-HR" i="1" u="sng" dirty="0"/>
          </a:p>
          <a:p>
            <a:pPr lvl="1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741041" y="3965669"/>
            <a:ext cx="457201" cy="957206"/>
          </a:xfrm>
          <a:prstGeom prst="leftBrace">
            <a:avLst>
              <a:gd name="adj1" fmla="val 35467"/>
              <a:gd name="adj2" fmla="val 50000"/>
            </a:avLst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69641" y="4121106"/>
            <a:ext cx="306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chemeClr val="tx2"/>
                </a:solidFill>
              </a:rPr>
              <a:t>Address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is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not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sent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over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this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connections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again</a:t>
            </a:r>
            <a:r>
              <a:rPr lang="hr-HR" b="1" dirty="0" smtClean="0">
                <a:solidFill>
                  <a:schemeClr val="tx2"/>
                </a:solidFill>
              </a:rPr>
              <a:t> !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Choosing</a:t>
            </a:r>
            <a:r>
              <a:rPr lang="hr-HR" dirty="0" smtClean="0"/>
              <a:t> </a:t>
            </a:r>
            <a:r>
              <a:rPr lang="hr-HR" dirty="0" err="1" smtClean="0"/>
              <a:t>responsible</a:t>
            </a:r>
            <a:r>
              <a:rPr lang="hr-HR" dirty="0" smtClean="0"/>
              <a:t> </a:t>
            </a:r>
            <a:r>
              <a:rPr lang="hr-HR" dirty="0" err="1" smtClean="0"/>
              <a:t>nodes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address </a:t>
            </a:r>
            <a:r>
              <a:rPr lang="hr-HR" dirty="0" smtClean="0"/>
              <a:t>X  </a:t>
            </a:r>
            <a:r>
              <a:rPr lang="en-US" dirty="0" smtClean="0"/>
              <a:t>decide individually where to forward</a:t>
            </a:r>
            <a:r>
              <a:rPr lang="hr-HR" dirty="0" smtClean="0"/>
              <a:t>:</a:t>
            </a:r>
          </a:p>
          <a:p>
            <a:pPr lvl="1"/>
            <a:r>
              <a:rPr lang="hr-HR" dirty="0" err="1" smtClean="0"/>
              <a:t>Calculate</a:t>
            </a:r>
            <a:r>
              <a:rPr lang="hr-HR" dirty="0" smtClean="0"/>
              <a:t> </a:t>
            </a:r>
            <a:r>
              <a:rPr lang="hr-HR" dirty="0" err="1" smtClean="0"/>
              <a:t>hash</a:t>
            </a:r>
            <a:r>
              <a:rPr lang="hr-HR" dirty="0" smtClean="0"/>
              <a:t> = H(</a:t>
            </a:r>
            <a:r>
              <a:rPr lang="hr-HR" dirty="0" err="1" smtClean="0"/>
              <a:t>addr</a:t>
            </a:r>
            <a:r>
              <a:rPr lang="hr-HR" dirty="0" smtClean="0"/>
              <a:t> X, </a:t>
            </a:r>
            <a:r>
              <a:rPr lang="hr-HR" dirty="0" err="1" smtClean="0"/>
              <a:t>salt</a:t>
            </a:r>
            <a:r>
              <a:rPr lang="hr-HR" dirty="0" smtClean="0"/>
              <a:t>, </a:t>
            </a:r>
            <a:r>
              <a:rPr lang="hr-HR" dirty="0" err="1" smtClean="0"/>
              <a:t>current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, &amp;</a:t>
            </a:r>
            <a:r>
              <a:rPr lang="hr-HR" dirty="0" err="1" smtClean="0"/>
              <a:t>peer</a:t>
            </a:r>
            <a:r>
              <a:rPr lang="hr-HR" dirty="0" smtClean="0"/>
              <a:t> </a:t>
            </a:r>
            <a:r>
              <a:rPr lang="hr-HR" dirty="0" err="1" smtClean="0"/>
              <a:t>struct</a:t>
            </a:r>
            <a:r>
              <a:rPr lang="hr-HR" dirty="0" smtClean="0"/>
              <a:t>)</a:t>
            </a:r>
          </a:p>
          <a:p>
            <a:pPr lvl="1"/>
            <a:r>
              <a:rPr lang="hr-HR" dirty="0" err="1" smtClean="0"/>
              <a:t>Sort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497" y="2682213"/>
            <a:ext cx="9707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0x4b227777d4dd1fc61c…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0x4e07408562bedb8b6f…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0x5feceb66ffc86f38d953…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		…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		…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0xd4735e3a265e16eee0…</a:t>
            </a:r>
            <a:endParaRPr lang="hr-HR" b="1" dirty="0">
              <a:solidFill>
                <a:schemeClr val="tx2"/>
              </a:solidFill>
            </a:endParaRPr>
          </a:p>
          <a:p>
            <a:r>
              <a:rPr lang="hr-HR" b="1" dirty="0" smtClean="0">
                <a:solidFill>
                  <a:schemeClr val="tx2"/>
                </a:solidFill>
              </a:rPr>
              <a:t>0xe7f6c011776e8db7cd2…</a:t>
            </a:r>
            <a:endParaRPr lang="hr-HR" b="1" dirty="0">
              <a:solidFill>
                <a:schemeClr val="tx2"/>
              </a:solidFill>
            </a:endParaRPr>
          </a:p>
          <a:p>
            <a:r>
              <a:rPr lang="hr-HR" b="1" dirty="0" smtClean="0">
                <a:solidFill>
                  <a:schemeClr val="tx2"/>
                </a:solidFill>
              </a:rPr>
              <a:t>0xef2d127de37b942baa5…</a:t>
            </a:r>
            <a:endParaRPr lang="hr-HR" b="1" dirty="0">
              <a:solidFill>
                <a:schemeClr val="tx2"/>
              </a:solidFill>
            </a:endParaRPr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>
            <a:off x="4306186" y="2785730"/>
            <a:ext cx="350874" cy="516509"/>
          </a:xfrm>
          <a:prstGeom prst="rightBrace">
            <a:avLst>
              <a:gd name="adj1" fmla="val 28168"/>
              <a:gd name="adj2" fmla="val 50000"/>
            </a:avLst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57060" y="2720818"/>
            <a:ext cx="376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</a:rPr>
              <a:t>These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</a:rPr>
              <a:t>two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</a:rPr>
              <a:t>peers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 are </a:t>
            </a:r>
            <a:r>
              <a:rPr lang="hr-HR" b="1" smtClean="0">
                <a:solidFill>
                  <a:schemeClr val="accent4">
                    <a:lumMod val="75000"/>
                  </a:schemeClr>
                </a:solidFill>
              </a:rPr>
              <a:t>responsible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</a:rPr>
              <a:t>nodes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 for </a:t>
            </a:r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</a:rPr>
              <a:t>address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 X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entry</a:t>
            </a:r>
            <a:r>
              <a:rPr lang="hr-HR" dirty="0" smtClean="0"/>
              <a:t> </a:t>
            </a:r>
            <a:r>
              <a:rPr lang="hr-HR" dirty="0" err="1" smtClean="0"/>
              <a:t>nodes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98110" y="1429200"/>
            <a:ext cx="0" cy="4716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37451" y="1428307"/>
            <a:ext cx="0" cy="4717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340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ATTACKER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80591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SERVERS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51582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CLIENTS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9833343" y="2352989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174126" y="20198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952615" y="29342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885661" y="3861346"/>
            <a:ext cx="404037" cy="35441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85660" y="5794134"/>
            <a:ext cx="404037" cy="354417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dk1">
                <a:shade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97506" y="4883887"/>
            <a:ext cx="404037" cy="3544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97506" y="2707406"/>
            <a:ext cx="404037" cy="3544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857309" y="1772268"/>
            <a:ext cx="404037" cy="3544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686258" y="3371928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591799" y="3621990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1128745" y="240862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705749" y="435581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302486" y="3471482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/>
          <p:cNvCxnSpPr>
            <a:stCxn id="18" idx="6"/>
            <a:endCxn id="17" idx="0"/>
          </p:cNvCxnSpPr>
          <p:nvPr/>
        </p:nvCxnSpPr>
        <p:spPr>
          <a:xfrm>
            <a:off x="5261346" y="1949477"/>
            <a:ext cx="1538179" cy="757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7" idx="4"/>
            <a:endCxn id="14" idx="0"/>
          </p:cNvCxnSpPr>
          <p:nvPr/>
        </p:nvCxnSpPr>
        <p:spPr>
          <a:xfrm flipH="1">
            <a:off x="5087680" y="3061823"/>
            <a:ext cx="1711845" cy="799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4" idx="4"/>
            <a:endCxn id="16" idx="0"/>
          </p:cNvCxnSpPr>
          <p:nvPr/>
        </p:nvCxnSpPr>
        <p:spPr>
          <a:xfrm>
            <a:off x="5087680" y="4215763"/>
            <a:ext cx="1711845" cy="668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4"/>
            <a:endCxn id="15" idx="6"/>
          </p:cNvCxnSpPr>
          <p:nvPr/>
        </p:nvCxnSpPr>
        <p:spPr>
          <a:xfrm flipH="1">
            <a:off x="5289697" y="5238304"/>
            <a:ext cx="1509828" cy="7330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52" idx="0"/>
            <a:endCxn id="18" idx="0"/>
          </p:cNvCxnSpPr>
          <p:nvPr/>
        </p:nvCxnSpPr>
        <p:spPr>
          <a:xfrm rot="5400000" flipH="1" flipV="1">
            <a:off x="2432309" y="844464"/>
            <a:ext cx="1699214" cy="3554823"/>
          </a:xfrm>
          <a:prstGeom prst="curvedConnector3">
            <a:avLst>
              <a:gd name="adj1" fmla="val 108447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52" idx="0"/>
            <a:endCxn id="18" idx="1"/>
          </p:cNvCxnSpPr>
          <p:nvPr/>
        </p:nvCxnSpPr>
        <p:spPr>
          <a:xfrm rot="5400000" flipH="1" flipV="1">
            <a:off x="2386837" y="941840"/>
            <a:ext cx="1647311" cy="3411974"/>
          </a:xfrm>
          <a:prstGeom prst="curvedConnector3">
            <a:avLst>
              <a:gd name="adj1" fmla="val 100246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52" idx="0"/>
            <a:endCxn id="18" idx="2"/>
          </p:cNvCxnSpPr>
          <p:nvPr/>
        </p:nvCxnSpPr>
        <p:spPr>
          <a:xfrm rot="5400000" flipH="1" flipV="1">
            <a:off x="2419905" y="1034078"/>
            <a:ext cx="1522005" cy="3352804"/>
          </a:xfrm>
          <a:prstGeom prst="curvedConnector2">
            <a:avLst/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52" idx="7"/>
            <a:endCxn id="17" idx="1"/>
          </p:cNvCxnSpPr>
          <p:nvPr/>
        </p:nvCxnSpPr>
        <p:spPr>
          <a:xfrm rot="5400000" flipH="1" flipV="1">
            <a:off x="3769976" y="636686"/>
            <a:ext cx="764076" cy="5009323"/>
          </a:xfrm>
          <a:prstGeom prst="curvedConnector3">
            <a:avLst>
              <a:gd name="adj1" fmla="val 103313"/>
            </a:avLst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>
            <a:stCxn id="52" idx="7"/>
            <a:endCxn id="17" idx="2"/>
          </p:cNvCxnSpPr>
          <p:nvPr/>
        </p:nvCxnSpPr>
        <p:spPr>
          <a:xfrm rot="5400000" flipH="1" flipV="1">
            <a:off x="3803044" y="728924"/>
            <a:ext cx="638770" cy="4950153"/>
          </a:xfrm>
          <a:prstGeom prst="curvedConnector2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52" idx="7"/>
            <a:endCxn id="17" idx="3"/>
          </p:cNvCxnSpPr>
          <p:nvPr/>
        </p:nvCxnSpPr>
        <p:spPr>
          <a:xfrm rot="5400000" flipH="1" flipV="1">
            <a:off x="3895282" y="761992"/>
            <a:ext cx="513465" cy="5009323"/>
          </a:xfrm>
          <a:prstGeom prst="curvedConnector3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52" idx="6"/>
            <a:endCxn id="14" idx="1"/>
          </p:cNvCxnSpPr>
          <p:nvPr/>
        </p:nvCxnSpPr>
        <p:spPr>
          <a:xfrm>
            <a:off x="1706523" y="3648691"/>
            <a:ext cx="3238308" cy="264558"/>
          </a:xfrm>
          <a:prstGeom prst="curvedConnector2">
            <a:avLst/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52" idx="6"/>
            <a:endCxn id="14" idx="2"/>
          </p:cNvCxnSpPr>
          <p:nvPr/>
        </p:nvCxnSpPr>
        <p:spPr>
          <a:xfrm>
            <a:off x="1706523" y="3648691"/>
            <a:ext cx="3179138" cy="389864"/>
          </a:xfrm>
          <a:prstGeom prst="curvedConnector3">
            <a:avLst>
              <a:gd name="adj1" fmla="val 37626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52" idx="6"/>
            <a:endCxn id="14" idx="3"/>
          </p:cNvCxnSpPr>
          <p:nvPr/>
        </p:nvCxnSpPr>
        <p:spPr>
          <a:xfrm>
            <a:off x="1706523" y="3648691"/>
            <a:ext cx="3238308" cy="515169"/>
          </a:xfrm>
          <a:prstGeom prst="curvedConnector4">
            <a:avLst>
              <a:gd name="adj1" fmla="val 32341"/>
              <a:gd name="adj2" fmla="val 111352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52" idx="5"/>
            <a:endCxn id="16" idx="1"/>
          </p:cNvCxnSpPr>
          <p:nvPr/>
        </p:nvCxnSpPr>
        <p:spPr>
          <a:xfrm rot="16200000" flipH="1">
            <a:off x="3571117" y="1850231"/>
            <a:ext cx="1161794" cy="5009323"/>
          </a:xfrm>
          <a:prstGeom prst="curvedConnector3">
            <a:avLst>
              <a:gd name="adj1" fmla="val 76540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52" idx="5"/>
            <a:endCxn id="16" idx="2"/>
          </p:cNvCxnSpPr>
          <p:nvPr/>
        </p:nvCxnSpPr>
        <p:spPr>
          <a:xfrm rot="16200000" flipH="1">
            <a:off x="3478879" y="1942469"/>
            <a:ext cx="1287100" cy="4950153"/>
          </a:xfrm>
          <a:prstGeom prst="curvedConnector2">
            <a:avLst/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52" idx="5"/>
            <a:endCxn id="16" idx="3"/>
          </p:cNvCxnSpPr>
          <p:nvPr/>
        </p:nvCxnSpPr>
        <p:spPr>
          <a:xfrm rot="16200000" flipH="1">
            <a:off x="3445812" y="1975536"/>
            <a:ext cx="1412405" cy="5009323"/>
          </a:xfrm>
          <a:prstGeom prst="curvedConnector3">
            <a:avLst>
              <a:gd name="adj1" fmla="val 98029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52" idx="4"/>
            <a:endCxn id="15" idx="1"/>
          </p:cNvCxnSpPr>
          <p:nvPr/>
        </p:nvCxnSpPr>
        <p:spPr>
          <a:xfrm rot="16200000" flipH="1">
            <a:off x="2214598" y="3115805"/>
            <a:ext cx="2020138" cy="3440325"/>
          </a:xfrm>
          <a:prstGeom prst="curvedConnector3">
            <a:avLst>
              <a:gd name="adj1" fmla="val 96843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/>
          <p:cNvCxnSpPr>
            <a:stCxn id="52" idx="4"/>
            <a:endCxn id="15" idx="3"/>
          </p:cNvCxnSpPr>
          <p:nvPr/>
        </p:nvCxnSpPr>
        <p:spPr>
          <a:xfrm rot="16200000" flipH="1">
            <a:off x="2089293" y="3241110"/>
            <a:ext cx="2270749" cy="3440325"/>
          </a:xfrm>
          <a:prstGeom prst="curvedConnector3">
            <a:avLst>
              <a:gd name="adj1" fmla="val 95028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urved Connector 153"/>
          <p:cNvCxnSpPr>
            <a:stCxn id="52" idx="4"/>
            <a:endCxn id="15" idx="0"/>
          </p:cNvCxnSpPr>
          <p:nvPr/>
        </p:nvCxnSpPr>
        <p:spPr>
          <a:xfrm rot="16200000" flipH="1">
            <a:off x="2311975" y="3018429"/>
            <a:ext cx="1968235" cy="3583174"/>
          </a:xfrm>
          <a:prstGeom prst="curvedConnector3">
            <a:avLst>
              <a:gd name="adj1" fmla="val 87274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3" idx="2"/>
            <a:endCxn id="17" idx="6"/>
          </p:cNvCxnSpPr>
          <p:nvPr/>
        </p:nvCxnSpPr>
        <p:spPr>
          <a:xfrm flipH="1" flipV="1">
            <a:off x="7001543" y="2884615"/>
            <a:ext cx="1951072" cy="2268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3" idx="3"/>
          </p:cNvCxnSpPr>
          <p:nvPr/>
        </p:nvCxnSpPr>
        <p:spPr>
          <a:xfrm flipH="1">
            <a:off x="5297675" y="3236751"/>
            <a:ext cx="3714110" cy="798028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3" idx="4"/>
          </p:cNvCxnSpPr>
          <p:nvPr/>
        </p:nvCxnSpPr>
        <p:spPr>
          <a:xfrm flipH="1">
            <a:off x="7001542" y="3288654"/>
            <a:ext cx="2153092" cy="17843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4906928" y="1754410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</a:t>
            </a:r>
            <a:endParaRPr lang="en-GB" dirty="0"/>
          </a:p>
        </p:txBody>
      </p:sp>
      <p:sp>
        <p:nvSpPr>
          <p:cNvPr id="169" name="TextBox 168"/>
          <p:cNvSpPr txBox="1"/>
          <p:nvPr/>
        </p:nvSpPr>
        <p:spPr>
          <a:xfrm>
            <a:off x="4922880" y="38501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endParaRPr lang="en-GB" dirty="0"/>
          </a:p>
        </p:txBody>
      </p:sp>
      <p:sp>
        <p:nvSpPr>
          <p:cNvPr id="170" name="TextBox 169"/>
          <p:cNvSpPr txBox="1"/>
          <p:nvPr/>
        </p:nvSpPr>
        <p:spPr>
          <a:xfrm>
            <a:off x="6648896" y="26843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71" name="TextBox 170"/>
          <p:cNvSpPr txBox="1"/>
          <p:nvPr/>
        </p:nvSpPr>
        <p:spPr>
          <a:xfrm>
            <a:off x="6650669" y="4868972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172" name="TextBox 171"/>
          <p:cNvSpPr txBox="1"/>
          <p:nvPr/>
        </p:nvSpPr>
        <p:spPr>
          <a:xfrm>
            <a:off x="4920030" y="5776607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73" name="TextBox 172"/>
          <p:cNvSpPr txBox="1"/>
          <p:nvPr/>
        </p:nvSpPr>
        <p:spPr>
          <a:xfrm>
            <a:off x="116454" y="3102546"/>
            <a:ext cx="13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C</a:t>
            </a:r>
            <a:r>
              <a:rPr lang="hr-HR" sz="1200" b="1" baseline="-25000" dirty="0" smtClean="0"/>
              <a:t>a</a:t>
            </a:r>
            <a:r>
              <a:rPr lang="hr-HR" sz="1200" b="1" dirty="0"/>
              <a:t> </a:t>
            </a:r>
            <a:r>
              <a:rPr lang="hr-HR" sz="1200" b="1" dirty="0" err="1" smtClean="0"/>
              <a:t>entry</a:t>
            </a:r>
            <a:r>
              <a:rPr lang="hr-HR" sz="1200" b="1" dirty="0" smtClean="0"/>
              <a:t> </a:t>
            </a:r>
            <a:r>
              <a:rPr lang="hr-HR" sz="1200" b="1" dirty="0" err="1" smtClean="0"/>
              <a:t>nodes</a:t>
            </a:r>
            <a:endParaRPr lang="hr-HR" sz="1200" b="1" dirty="0" smtClean="0"/>
          </a:p>
          <a:p>
            <a:r>
              <a:rPr lang="hr-HR" sz="1200" b="1" dirty="0" smtClean="0"/>
              <a:t>[2</a:t>
            </a:r>
            <a:endParaRPr lang="en-GB" sz="1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8983180" y="2919322"/>
            <a:ext cx="32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</a:t>
            </a:r>
            <a:endParaRPr lang="en-GB" b="1" baseline="-25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8605285" y="2457686"/>
            <a:ext cx="11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err="1" smtClean="0"/>
              <a:t>Entry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nodes</a:t>
            </a:r>
            <a:endParaRPr lang="hr-HR" sz="1400" i="1" dirty="0" smtClean="0"/>
          </a:p>
          <a:p>
            <a:pPr algn="ctr"/>
            <a:r>
              <a:rPr lang="hr-HR" sz="1400" b="1" i="1" dirty="0" smtClean="0"/>
              <a:t>[2, 3, 4]</a:t>
            </a:r>
            <a:endParaRPr lang="en-GB" sz="1400" b="1" i="1" dirty="0"/>
          </a:p>
        </p:txBody>
      </p:sp>
      <p:cxnSp>
        <p:nvCxnSpPr>
          <p:cNvPr id="178" name="Straight Connector 177"/>
          <p:cNvCxnSpPr>
            <a:stCxn id="171" idx="3"/>
            <a:endCxn id="13" idx="4"/>
          </p:cNvCxnSpPr>
          <p:nvPr/>
        </p:nvCxnSpPr>
        <p:spPr>
          <a:xfrm flipV="1">
            <a:off x="7054706" y="3288654"/>
            <a:ext cx="2099928" cy="176498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5303878" y="3230856"/>
            <a:ext cx="3692845" cy="80392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" idx="6"/>
          </p:cNvCxnSpPr>
          <p:nvPr/>
        </p:nvCxnSpPr>
        <p:spPr>
          <a:xfrm>
            <a:off x="7001543" y="2884615"/>
            <a:ext cx="1961706" cy="227557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Curved Connector 193"/>
          <p:cNvCxnSpPr/>
          <p:nvPr/>
        </p:nvCxnSpPr>
        <p:spPr>
          <a:xfrm rot="5400000" flipH="1" flipV="1">
            <a:off x="3742266" y="652402"/>
            <a:ext cx="764076" cy="5009323"/>
          </a:xfrm>
          <a:prstGeom prst="curvedConnector3">
            <a:avLst>
              <a:gd name="adj1" fmla="val 103313"/>
            </a:avLst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194"/>
          <p:cNvCxnSpPr/>
          <p:nvPr/>
        </p:nvCxnSpPr>
        <p:spPr>
          <a:xfrm>
            <a:off x="1699433" y="3651874"/>
            <a:ext cx="3179138" cy="389864"/>
          </a:xfrm>
          <a:prstGeom prst="curvedConnector3">
            <a:avLst>
              <a:gd name="adj1" fmla="val 37626"/>
            </a:avLst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/>
          <p:cNvCxnSpPr/>
          <p:nvPr/>
        </p:nvCxnSpPr>
        <p:spPr>
          <a:xfrm rot="16200000" flipH="1">
            <a:off x="3471790" y="1957307"/>
            <a:ext cx="1287100" cy="4950153"/>
          </a:xfrm>
          <a:prstGeom prst="curvedConnector2">
            <a:avLst/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266698" y="3279556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,3</a:t>
            </a:r>
            <a:endParaRPr lang="en-GB" sz="12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394289" y="3279556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,4]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4209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5" grpId="0"/>
      <p:bldP spid="197" grpId="0"/>
      <p:bldP spid="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Index</a:t>
            </a:r>
            <a:endParaRPr lang="en-GB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0" indent="0" algn="ctr">
              <a:buNone/>
            </a:pPr>
            <a:r>
              <a:rPr lang="en-US" sz="4000" i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Brief</a:t>
            </a:r>
            <a:r>
              <a:rPr lang="hr-HR" sz="4000" i="1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hr-HR" sz="4000" i="1" spc="5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</a:t>
            </a:r>
            <a:r>
              <a:rPr lang="en-GB" sz="4000" i="1" spc="50" noProof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troduction</a:t>
            </a:r>
            <a:endParaRPr lang="en-GB" sz="4000" i="1" spc="50" noProof="0" dirty="0" smtClean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GB" sz="4000" i="1" spc="50" noProof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Transaction graph analysis</a:t>
            </a:r>
          </a:p>
          <a:p>
            <a:pPr marL="0" indent="0" algn="ctr">
              <a:buNone/>
            </a:pPr>
            <a:r>
              <a:rPr lang="en-GB" sz="4000" i="1" spc="50" noProof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Real-time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41151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98110" y="1429200"/>
            <a:ext cx="0" cy="4716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37451" y="1428307"/>
            <a:ext cx="0" cy="4717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9340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ATTACKER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80591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SERVERS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551582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CLIENTS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9833343" y="2352989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174126" y="20198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952615" y="29342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85661" y="3861346"/>
            <a:ext cx="404037" cy="35441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885660" y="5794134"/>
            <a:ext cx="404037" cy="354417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dk1">
                <a:shade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97506" y="4883887"/>
            <a:ext cx="404037" cy="3544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597506" y="2707406"/>
            <a:ext cx="404037" cy="3544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857309" y="1772268"/>
            <a:ext cx="404037" cy="3544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9686258" y="3371928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0591799" y="3621990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128745" y="240862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705749" y="435581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302486" y="3471482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stCxn id="19" idx="6"/>
            <a:endCxn id="18" idx="0"/>
          </p:cNvCxnSpPr>
          <p:nvPr/>
        </p:nvCxnSpPr>
        <p:spPr>
          <a:xfrm>
            <a:off x="5261346" y="1949477"/>
            <a:ext cx="1538179" cy="757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4"/>
            <a:endCxn id="15" idx="0"/>
          </p:cNvCxnSpPr>
          <p:nvPr/>
        </p:nvCxnSpPr>
        <p:spPr>
          <a:xfrm flipH="1">
            <a:off x="5087680" y="3061823"/>
            <a:ext cx="1711845" cy="799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4"/>
            <a:endCxn id="17" idx="0"/>
          </p:cNvCxnSpPr>
          <p:nvPr/>
        </p:nvCxnSpPr>
        <p:spPr>
          <a:xfrm>
            <a:off x="5087680" y="4215763"/>
            <a:ext cx="1711845" cy="668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4"/>
            <a:endCxn id="16" idx="6"/>
          </p:cNvCxnSpPr>
          <p:nvPr/>
        </p:nvCxnSpPr>
        <p:spPr>
          <a:xfrm flipH="1">
            <a:off x="5289697" y="5238304"/>
            <a:ext cx="1509828" cy="7330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4" idx="0"/>
            <a:endCxn id="19" idx="0"/>
          </p:cNvCxnSpPr>
          <p:nvPr/>
        </p:nvCxnSpPr>
        <p:spPr>
          <a:xfrm rot="5400000" flipH="1" flipV="1">
            <a:off x="2432309" y="844464"/>
            <a:ext cx="1699214" cy="3554823"/>
          </a:xfrm>
          <a:prstGeom prst="curvedConnector3">
            <a:avLst>
              <a:gd name="adj1" fmla="val 108447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0"/>
            <a:endCxn id="19" idx="1"/>
          </p:cNvCxnSpPr>
          <p:nvPr/>
        </p:nvCxnSpPr>
        <p:spPr>
          <a:xfrm rot="5400000" flipH="1" flipV="1">
            <a:off x="2386837" y="941840"/>
            <a:ext cx="1647311" cy="3411974"/>
          </a:xfrm>
          <a:prstGeom prst="curvedConnector3">
            <a:avLst>
              <a:gd name="adj1" fmla="val 100246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4" idx="0"/>
            <a:endCxn id="19" idx="2"/>
          </p:cNvCxnSpPr>
          <p:nvPr/>
        </p:nvCxnSpPr>
        <p:spPr>
          <a:xfrm rot="5400000" flipH="1" flipV="1">
            <a:off x="2419905" y="1034078"/>
            <a:ext cx="1522005" cy="3352804"/>
          </a:xfrm>
          <a:prstGeom prst="curvedConnector2">
            <a:avLst/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7"/>
            <a:endCxn id="18" idx="1"/>
          </p:cNvCxnSpPr>
          <p:nvPr/>
        </p:nvCxnSpPr>
        <p:spPr>
          <a:xfrm rot="5400000" flipH="1" flipV="1">
            <a:off x="3769976" y="636686"/>
            <a:ext cx="764076" cy="5009323"/>
          </a:xfrm>
          <a:prstGeom prst="curvedConnector3">
            <a:avLst>
              <a:gd name="adj1" fmla="val 103313"/>
            </a:avLst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4" idx="7"/>
            <a:endCxn id="18" idx="2"/>
          </p:cNvCxnSpPr>
          <p:nvPr/>
        </p:nvCxnSpPr>
        <p:spPr>
          <a:xfrm rot="5400000" flipH="1" flipV="1">
            <a:off x="3803044" y="728924"/>
            <a:ext cx="638770" cy="4950153"/>
          </a:xfrm>
          <a:prstGeom prst="curvedConnector2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4" idx="7"/>
            <a:endCxn id="18" idx="3"/>
          </p:cNvCxnSpPr>
          <p:nvPr/>
        </p:nvCxnSpPr>
        <p:spPr>
          <a:xfrm rot="5400000" flipH="1" flipV="1">
            <a:off x="3895282" y="761992"/>
            <a:ext cx="513465" cy="5009323"/>
          </a:xfrm>
          <a:prstGeom prst="curvedConnector3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4" idx="6"/>
            <a:endCxn id="15" idx="1"/>
          </p:cNvCxnSpPr>
          <p:nvPr/>
        </p:nvCxnSpPr>
        <p:spPr>
          <a:xfrm>
            <a:off x="1706523" y="3648691"/>
            <a:ext cx="3238308" cy="264558"/>
          </a:xfrm>
          <a:prstGeom prst="curvedConnector2">
            <a:avLst/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4" idx="6"/>
            <a:endCxn id="15" idx="2"/>
          </p:cNvCxnSpPr>
          <p:nvPr/>
        </p:nvCxnSpPr>
        <p:spPr>
          <a:xfrm>
            <a:off x="1706523" y="3648691"/>
            <a:ext cx="3179138" cy="389864"/>
          </a:xfrm>
          <a:prstGeom prst="curvedConnector3">
            <a:avLst>
              <a:gd name="adj1" fmla="val 37626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4" idx="6"/>
            <a:endCxn id="15" idx="3"/>
          </p:cNvCxnSpPr>
          <p:nvPr/>
        </p:nvCxnSpPr>
        <p:spPr>
          <a:xfrm>
            <a:off x="1706523" y="3648691"/>
            <a:ext cx="3238308" cy="515169"/>
          </a:xfrm>
          <a:prstGeom prst="curvedConnector4">
            <a:avLst>
              <a:gd name="adj1" fmla="val 32341"/>
              <a:gd name="adj2" fmla="val 111352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4" idx="5"/>
            <a:endCxn id="17" idx="1"/>
          </p:cNvCxnSpPr>
          <p:nvPr/>
        </p:nvCxnSpPr>
        <p:spPr>
          <a:xfrm rot="16200000" flipH="1">
            <a:off x="3571117" y="1850231"/>
            <a:ext cx="1161794" cy="5009323"/>
          </a:xfrm>
          <a:prstGeom prst="curvedConnector3">
            <a:avLst>
              <a:gd name="adj1" fmla="val 76540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4" idx="5"/>
            <a:endCxn id="17" idx="2"/>
          </p:cNvCxnSpPr>
          <p:nvPr/>
        </p:nvCxnSpPr>
        <p:spPr>
          <a:xfrm rot="16200000" flipH="1">
            <a:off x="3478879" y="1942469"/>
            <a:ext cx="1287100" cy="4950153"/>
          </a:xfrm>
          <a:prstGeom prst="curvedConnector2">
            <a:avLst/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5"/>
            <a:endCxn id="17" idx="3"/>
          </p:cNvCxnSpPr>
          <p:nvPr/>
        </p:nvCxnSpPr>
        <p:spPr>
          <a:xfrm rot="16200000" flipH="1">
            <a:off x="3445812" y="1975536"/>
            <a:ext cx="1412405" cy="5009323"/>
          </a:xfrm>
          <a:prstGeom prst="curvedConnector3">
            <a:avLst>
              <a:gd name="adj1" fmla="val 98029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4" idx="4"/>
            <a:endCxn id="16" idx="1"/>
          </p:cNvCxnSpPr>
          <p:nvPr/>
        </p:nvCxnSpPr>
        <p:spPr>
          <a:xfrm rot="16200000" flipH="1">
            <a:off x="2214598" y="3115805"/>
            <a:ext cx="2020138" cy="3440325"/>
          </a:xfrm>
          <a:prstGeom prst="curvedConnector3">
            <a:avLst>
              <a:gd name="adj1" fmla="val 96843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24" idx="4"/>
            <a:endCxn id="16" idx="3"/>
          </p:cNvCxnSpPr>
          <p:nvPr/>
        </p:nvCxnSpPr>
        <p:spPr>
          <a:xfrm rot="16200000" flipH="1">
            <a:off x="2089293" y="3241110"/>
            <a:ext cx="2270749" cy="3440325"/>
          </a:xfrm>
          <a:prstGeom prst="curvedConnector3">
            <a:avLst>
              <a:gd name="adj1" fmla="val 95028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4" idx="4"/>
            <a:endCxn id="16" idx="0"/>
          </p:cNvCxnSpPr>
          <p:nvPr/>
        </p:nvCxnSpPr>
        <p:spPr>
          <a:xfrm rot="16200000" flipH="1">
            <a:off x="2311975" y="3018429"/>
            <a:ext cx="1968235" cy="3583174"/>
          </a:xfrm>
          <a:prstGeom prst="curvedConnector3">
            <a:avLst>
              <a:gd name="adj1" fmla="val 87274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  <a:endCxn id="18" idx="6"/>
          </p:cNvCxnSpPr>
          <p:nvPr/>
        </p:nvCxnSpPr>
        <p:spPr>
          <a:xfrm flipH="1" flipV="1">
            <a:off x="7001543" y="2884615"/>
            <a:ext cx="1951072" cy="2268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3"/>
          </p:cNvCxnSpPr>
          <p:nvPr/>
        </p:nvCxnSpPr>
        <p:spPr>
          <a:xfrm flipH="1">
            <a:off x="5297675" y="3236751"/>
            <a:ext cx="3714110" cy="798028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4"/>
          </p:cNvCxnSpPr>
          <p:nvPr/>
        </p:nvCxnSpPr>
        <p:spPr>
          <a:xfrm flipH="1">
            <a:off x="7001542" y="3288654"/>
            <a:ext cx="2153092" cy="17843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06928" y="1754410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922880" y="38501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6648896" y="26843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6650669" y="4868972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920030" y="5776607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16454" y="3102546"/>
            <a:ext cx="13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C</a:t>
            </a:r>
            <a:r>
              <a:rPr lang="hr-HR" sz="1200" b="1" baseline="-25000" dirty="0" smtClean="0"/>
              <a:t>a</a:t>
            </a:r>
            <a:r>
              <a:rPr lang="hr-HR" sz="1200" b="1" dirty="0"/>
              <a:t> </a:t>
            </a:r>
            <a:r>
              <a:rPr lang="hr-HR" sz="1200" b="1" dirty="0" err="1" smtClean="0"/>
              <a:t>entry</a:t>
            </a:r>
            <a:r>
              <a:rPr lang="hr-HR" sz="1200" b="1" dirty="0" smtClean="0"/>
              <a:t> </a:t>
            </a:r>
            <a:r>
              <a:rPr lang="hr-HR" sz="1200" b="1" dirty="0" err="1" smtClean="0"/>
              <a:t>nodes</a:t>
            </a:r>
            <a:endParaRPr lang="hr-HR" sz="1200" b="1" dirty="0" smtClean="0"/>
          </a:p>
          <a:p>
            <a:r>
              <a:rPr lang="hr-HR" sz="1200" b="1" dirty="0" smtClean="0"/>
              <a:t>[1</a:t>
            </a:r>
            <a:endParaRPr lang="en-GB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983180" y="2919322"/>
            <a:ext cx="32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</a:t>
            </a:r>
            <a:endParaRPr lang="en-GB" b="1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8605285" y="2457686"/>
            <a:ext cx="11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err="1" smtClean="0"/>
              <a:t>Entry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nodes</a:t>
            </a:r>
            <a:endParaRPr lang="hr-HR" sz="1400" i="1" dirty="0" smtClean="0"/>
          </a:p>
          <a:p>
            <a:pPr algn="ctr"/>
            <a:r>
              <a:rPr lang="hr-HR" sz="1400" b="1" i="1" dirty="0" smtClean="0"/>
              <a:t>[2, 3, 4]</a:t>
            </a:r>
            <a:endParaRPr lang="en-GB" sz="1400" b="1" i="1" dirty="0"/>
          </a:p>
        </p:txBody>
      </p:sp>
      <p:cxnSp>
        <p:nvCxnSpPr>
          <p:cNvPr id="55" name="Straight Connector 54"/>
          <p:cNvCxnSpPr>
            <a:stCxn id="50" idx="3"/>
            <a:endCxn id="14" idx="4"/>
          </p:cNvCxnSpPr>
          <p:nvPr/>
        </p:nvCxnSpPr>
        <p:spPr>
          <a:xfrm flipV="1">
            <a:off x="7054706" y="3288654"/>
            <a:ext cx="2099928" cy="176498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303878" y="3230856"/>
            <a:ext cx="3692845" cy="80392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8" idx="6"/>
          </p:cNvCxnSpPr>
          <p:nvPr/>
        </p:nvCxnSpPr>
        <p:spPr>
          <a:xfrm>
            <a:off x="7001543" y="2884615"/>
            <a:ext cx="1961706" cy="227557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1699433" y="3651874"/>
            <a:ext cx="3179138" cy="389864"/>
          </a:xfrm>
          <a:prstGeom prst="curvedConnector3">
            <a:avLst>
              <a:gd name="adj1" fmla="val 37626"/>
            </a:avLst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6200000" flipH="1">
            <a:off x="3471790" y="1957307"/>
            <a:ext cx="1287100" cy="4950153"/>
          </a:xfrm>
          <a:prstGeom prst="curvedConnector2">
            <a:avLst/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6698" y="3279556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,3</a:t>
            </a:r>
            <a:endParaRPr lang="en-GB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4289" y="3279556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,4]</a:t>
            </a:r>
            <a:endParaRPr lang="en-GB" sz="1200" b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231908" y="1932349"/>
            <a:ext cx="1538179" cy="757929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5400000" flipH="1" flipV="1">
            <a:off x="2412816" y="994284"/>
            <a:ext cx="1522005" cy="3352804"/>
          </a:xfrm>
          <a:prstGeom prst="curvedConnector2">
            <a:avLst/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fact that same address is never resent over same connection</a:t>
            </a:r>
            <a:endParaRPr lang="hr-HR" dirty="0" smtClean="0"/>
          </a:p>
          <a:p>
            <a:pPr lvl="1"/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cleared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24 </a:t>
            </a:r>
            <a:r>
              <a:rPr lang="hr-HR" dirty="0" err="1" smtClean="0"/>
              <a:t>hours</a:t>
            </a:r>
            <a:endParaRPr lang="hr-HR" dirty="0" smtClean="0"/>
          </a:p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Periodically on all attacker peers:</a:t>
            </a:r>
          </a:p>
          <a:p>
            <a:pPr lvl="2"/>
            <a:r>
              <a:rPr lang="en-US" dirty="0" smtClean="0"/>
              <a:t>1. Broadcast ADDR to </a:t>
            </a:r>
            <a:r>
              <a:rPr lang="en-US" dirty="0" err="1" smtClean="0"/>
              <a:t>deanonymize</a:t>
            </a:r>
            <a:endParaRPr lang="en-US" dirty="0" smtClean="0"/>
          </a:p>
          <a:p>
            <a:pPr lvl="2"/>
            <a:r>
              <a:rPr lang="en-US" dirty="0" smtClean="0"/>
              <a:t>2. Establish number of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b="1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entry</a:t>
            </a:r>
            <a:r>
              <a:rPr lang="hr-HR" dirty="0" smtClean="0"/>
              <a:t> </a:t>
            </a:r>
            <a:r>
              <a:rPr lang="hr-HR" dirty="0" err="1" smtClean="0"/>
              <a:t>nodes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498110" y="1429200"/>
            <a:ext cx="0" cy="4716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137451" y="1428307"/>
            <a:ext cx="0" cy="4717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9340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ATTACKER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5080591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SERVERS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9551582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CLIENTS</a:t>
            </a:r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9833343" y="2352989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9174126" y="20198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8952615" y="29342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885661" y="3861346"/>
            <a:ext cx="404037" cy="35441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4885660" y="5794134"/>
            <a:ext cx="404037" cy="354417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dk1">
                <a:shade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6597506" y="4883887"/>
            <a:ext cx="404037" cy="3544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597506" y="2707406"/>
            <a:ext cx="404037" cy="3544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4857309" y="1772268"/>
            <a:ext cx="404037" cy="3544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9686258" y="3371928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10591799" y="3621990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1128745" y="240862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9705749" y="435581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1302486" y="3471482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Connector 77"/>
          <p:cNvCxnSpPr>
            <a:stCxn id="72" idx="6"/>
            <a:endCxn id="71" idx="0"/>
          </p:cNvCxnSpPr>
          <p:nvPr/>
        </p:nvCxnSpPr>
        <p:spPr>
          <a:xfrm>
            <a:off x="5261346" y="1949477"/>
            <a:ext cx="1538179" cy="757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1" idx="4"/>
            <a:endCxn id="68" idx="0"/>
          </p:cNvCxnSpPr>
          <p:nvPr/>
        </p:nvCxnSpPr>
        <p:spPr>
          <a:xfrm flipH="1">
            <a:off x="5087680" y="3061823"/>
            <a:ext cx="1711845" cy="799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8" idx="4"/>
            <a:endCxn id="70" idx="0"/>
          </p:cNvCxnSpPr>
          <p:nvPr/>
        </p:nvCxnSpPr>
        <p:spPr>
          <a:xfrm>
            <a:off x="5087680" y="4215763"/>
            <a:ext cx="1711845" cy="668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0" idx="4"/>
            <a:endCxn id="69" idx="6"/>
          </p:cNvCxnSpPr>
          <p:nvPr/>
        </p:nvCxnSpPr>
        <p:spPr>
          <a:xfrm flipH="1">
            <a:off x="5289697" y="5238304"/>
            <a:ext cx="1509828" cy="7330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77" idx="0"/>
            <a:endCxn id="72" idx="0"/>
          </p:cNvCxnSpPr>
          <p:nvPr/>
        </p:nvCxnSpPr>
        <p:spPr>
          <a:xfrm rot="5400000" flipH="1" flipV="1">
            <a:off x="2432309" y="844464"/>
            <a:ext cx="1699214" cy="3554823"/>
          </a:xfrm>
          <a:prstGeom prst="curvedConnector3">
            <a:avLst>
              <a:gd name="adj1" fmla="val 108447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77" idx="0"/>
            <a:endCxn id="72" idx="1"/>
          </p:cNvCxnSpPr>
          <p:nvPr/>
        </p:nvCxnSpPr>
        <p:spPr>
          <a:xfrm rot="5400000" flipH="1" flipV="1">
            <a:off x="2386837" y="941840"/>
            <a:ext cx="1647311" cy="3411974"/>
          </a:xfrm>
          <a:prstGeom prst="curvedConnector3">
            <a:avLst>
              <a:gd name="adj1" fmla="val 100246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7" idx="0"/>
            <a:endCxn id="72" idx="2"/>
          </p:cNvCxnSpPr>
          <p:nvPr/>
        </p:nvCxnSpPr>
        <p:spPr>
          <a:xfrm rot="5400000" flipH="1" flipV="1">
            <a:off x="2419905" y="1034078"/>
            <a:ext cx="1522005" cy="3352804"/>
          </a:xfrm>
          <a:prstGeom prst="curvedConnector2">
            <a:avLst/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77" idx="7"/>
            <a:endCxn id="71" idx="1"/>
          </p:cNvCxnSpPr>
          <p:nvPr/>
        </p:nvCxnSpPr>
        <p:spPr>
          <a:xfrm rot="5400000" flipH="1" flipV="1">
            <a:off x="3769976" y="636686"/>
            <a:ext cx="764076" cy="5009323"/>
          </a:xfrm>
          <a:prstGeom prst="curvedConnector3">
            <a:avLst>
              <a:gd name="adj1" fmla="val 103313"/>
            </a:avLst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77" idx="7"/>
            <a:endCxn id="71" idx="2"/>
          </p:cNvCxnSpPr>
          <p:nvPr/>
        </p:nvCxnSpPr>
        <p:spPr>
          <a:xfrm rot="5400000" flipH="1" flipV="1">
            <a:off x="3803044" y="728924"/>
            <a:ext cx="638770" cy="4950153"/>
          </a:xfrm>
          <a:prstGeom prst="curvedConnector2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77" idx="7"/>
            <a:endCxn id="71" idx="3"/>
          </p:cNvCxnSpPr>
          <p:nvPr/>
        </p:nvCxnSpPr>
        <p:spPr>
          <a:xfrm rot="5400000" flipH="1" flipV="1">
            <a:off x="3895282" y="761992"/>
            <a:ext cx="513465" cy="5009323"/>
          </a:xfrm>
          <a:prstGeom prst="curvedConnector3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77" idx="6"/>
            <a:endCxn id="68" idx="1"/>
          </p:cNvCxnSpPr>
          <p:nvPr/>
        </p:nvCxnSpPr>
        <p:spPr>
          <a:xfrm>
            <a:off x="1706523" y="3648691"/>
            <a:ext cx="3238308" cy="264558"/>
          </a:xfrm>
          <a:prstGeom prst="curvedConnector2">
            <a:avLst/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77" idx="6"/>
            <a:endCxn id="68" idx="2"/>
          </p:cNvCxnSpPr>
          <p:nvPr/>
        </p:nvCxnSpPr>
        <p:spPr>
          <a:xfrm>
            <a:off x="1706523" y="3648691"/>
            <a:ext cx="3179138" cy="389864"/>
          </a:xfrm>
          <a:prstGeom prst="curvedConnector3">
            <a:avLst>
              <a:gd name="adj1" fmla="val 37626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77" idx="6"/>
            <a:endCxn id="68" idx="3"/>
          </p:cNvCxnSpPr>
          <p:nvPr/>
        </p:nvCxnSpPr>
        <p:spPr>
          <a:xfrm>
            <a:off x="1706523" y="3648691"/>
            <a:ext cx="3238308" cy="515169"/>
          </a:xfrm>
          <a:prstGeom prst="curvedConnector4">
            <a:avLst>
              <a:gd name="adj1" fmla="val 32341"/>
              <a:gd name="adj2" fmla="val 111352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77" idx="5"/>
            <a:endCxn id="70" idx="1"/>
          </p:cNvCxnSpPr>
          <p:nvPr/>
        </p:nvCxnSpPr>
        <p:spPr>
          <a:xfrm rot="16200000" flipH="1">
            <a:off x="3571117" y="1850231"/>
            <a:ext cx="1161794" cy="5009323"/>
          </a:xfrm>
          <a:prstGeom prst="curvedConnector3">
            <a:avLst>
              <a:gd name="adj1" fmla="val 76540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77" idx="5"/>
            <a:endCxn id="70" idx="2"/>
          </p:cNvCxnSpPr>
          <p:nvPr/>
        </p:nvCxnSpPr>
        <p:spPr>
          <a:xfrm rot="16200000" flipH="1">
            <a:off x="3478879" y="1942469"/>
            <a:ext cx="1287100" cy="4950153"/>
          </a:xfrm>
          <a:prstGeom prst="curvedConnector2">
            <a:avLst/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77" idx="5"/>
            <a:endCxn id="70" idx="3"/>
          </p:cNvCxnSpPr>
          <p:nvPr/>
        </p:nvCxnSpPr>
        <p:spPr>
          <a:xfrm rot="16200000" flipH="1">
            <a:off x="3445812" y="1975536"/>
            <a:ext cx="1412405" cy="5009323"/>
          </a:xfrm>
          <a:prstGeom prst="curvedConnector3">
            <a:avLst>
              <a:gd name="adj1" fmla="val 98029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77" idx="4"/>
            <a:endCxn id="69" idx="1"/>
          </p:cNvCxnSpPr>
          <p:nvPr/>
        </p:nvCxnSpPr>
        <p:spPr>
          <a:xfrm rot="16200000" flipH="1">
            <a:off x="2214598" y="3115805"/>
            <a:ext cx="2020138" cy="3440325"/>
          </a:xfrm>
          <a:prstGeom prst="curvedConnector3">
            <a:avLst>
              <a:gd name="adj1" fmla="val 96843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77" idx="4"/>
            <a:endCxn id="69" idx="3"/>
          </p:cNvCxnSpPr>
          <p:nvPr/>
        </p:nvCxnSpPr>
        <p:spPr>
          <a:xfrm rot="16200000" flipH="1">
            <a:off x="2089293" y="3241110"/>
            <a:ext cx="2270749" cy="3440325"/>
          </a:xfrm>
          <a:prstGeom prst="curvedConnector3">
            <a:avLst>
              <a:gd name="adj1" fmla="val 95028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77" idx="4"/>
            <a:endCxn id="69" idx="0"/>
          </p:cNvCxnSpPr>
          <p:nvPr/>
        </p:nvCxnSpPr>
        <p:spPr>
          <a:xfrm rot="16200000" flipH="1">
            <a:off x="2311975" y="3018429"/>
            <a:ext cx="1968235" cy="3583174"/>
          </a:xfrm>
          <a:prstGeom prst="curvedConnector3">
            <a:avLst>
              <a:gd name="adj1" fmla="val 87274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7" idx="2"/>
            <a:endCxn id="71" idx="6"/>
          </p:cNvCxnSpPr>
          <p:nvPr/>
        </p:nvCxnSpPr>
        <p:spPr>
          <a:xfrm flipH="1" flipV="1">
            <a:off x="7001543" y="2884615"/>
            <a:ext cx="1951072" cy="2268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7" idx="3"/>
          </p:cNvCxnSpPr>
          <p:nvPr/>
        </p:nvCxnSpPr>
        <p:spPr>
          <a:xfrm flipH="1">
            <a:off x="5297675" y="3236751"/>
            <a:ext cx="3714110" cy="798028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7" idx="4"/>
          </p:cNvCxnSpPr>
          <p:nvPr/>
        </p:nvCxnSpPr>
        <p:spPr>
          <a:xfrm flipH="1">
            <a:off x="7001542" y="3288654"/>
            <a:ext cx="2153092" cy="17843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906928" y="1754410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>
          <a:xfrm>
            <a:off x="4922880" y="38501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>
            <a:off x="6648896" y="26843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6650669" y="4868972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>
          <a:xfrm>
            <a:off x="4920030" y="5776607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105" name="TextBox 104"/>
          <p:cNvSpPr txBox="1"/>
          <p:nvPr/>
        </p:nvSpPr>
        <p:spPr>
          <a:xfrm>
            <a:off x="116454" y="3102546"/>
            <a:ext cx="13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C</a:t>
            </a:r>
            <a:r>
              <a:rPr lang="hr-HR" sz="1200" b="1" baseline="-25000" dirty="0" smtClean="0"/>
              <a:t>a</a:t>
            </a:r>
            <a:r>
              <a:rPr lang="hr-HR" sz="1200" b="1" dirty="0"/>
              <a:t> </a:t>
            </a:r>
            <a:r>
              <a:rPr lang="hr-HR" sz="1200" b="1" dirty="0" err="1" smtClean="0"/>
              <a:t>entry</a:t>
            </a:r>
            <a:r>
              <a:rPr lang="hr-HR" sz="1200" b="1" dirty="0" smtClean="0"/>
              <a:t> </a:t>
            </a:r>
            <a:r>
              <a:rPr lang="hr-HR" sz="1200" b="1" dirty="0" err="1" smtClean="0"/>
              <a:t>nodes</a:t>
            </a:r>
            <a:endParaRPr lang="hr-HR" sz="1200" b="1" dirty="0" smtClean="0"/>
          </a:p>
          <a:p>
            <a:r>
              <a:rPr lang="hr-HR" sz="1200" b="1" dirty="0" smtClean="0"/>
              <a:t>[2</a:t>
            </a:r>
            <a:endParaRPr lang="en-GB" sz="1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8983180" y="2919322"/>
            <a:ext cx="32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</a:t>
            </a:r>
            <a:endParaRPr lang="en-GB" b="1" baseline="-25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605285" y="2457686"/>
            <a:ext cx="11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err="1" smtClean="0"/>
              <a:t>Entry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nodes</a:t>
            </a:r>
            <a:endParaRPr lang="hr-HR" sz="1400" i="1" dirty="0" smtClean="0"/>
          </a:p>
          <a:p>
            <a:pPr algn="ctr"/>
            <a:r>
              <a:rPr lang="hr-HR" sz="1400" b="1" i="1" dirty="0" smtClean="0"/>
              <a:t>[2, 3, 4]</a:t>
            </a:r>
            <a:endParaRPr lang="en-GB" sz="1400" b="1" i="1" dirty="0"/>
          </a:p>
        </p:txBody>
      </p:sp>
      <p:cxnSp>
        <p:nvCxnSpPr>
          <p:cNvPr id="108" name="Straight Connector 107"/>
          <p:cNvCxnSpPr>
            <a:stCxn id="103" idx="3"/>
            <a:endCxn id="67" idx="4"/>
          </p:cNvCxnSpPr>
          <p:nvPr/>
        </p:nvCxnSpPr>
        <p:spPr>
          <a:xfrm flipV="1">
            <a:off x="7054706" y="3288654"/>
            <a:ext cx="2099928" cy="176498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303878" y="3230856"/>
            <a:ext cx="3692845" cy="80392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1" idx="6"/>
          </p:cNvCxnSpPr>
          <p:nvPr/>
        </p:nvCxnSpPr>
        <p:spPr>
          <a:xfrm>
            <a:off x="7001543" y="2884615"/>
            <a:ext cx="1961706" cy="227557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/>
          <p:nvPr/>
        </p:nvCxnSpPr>
        <p:spPr>
          <a:xfrm rot="5400000" flipH="1" flipV="1">
            <a:off x="3742266" y="652402"/>
            <a:ext cx="764076" cy="5009323"/>
          </a:xfrm>
          <a:prstGeom prst="curvedConnector3">
            <a:avLst>
              <a:gd name="adj1" fmla="val 103313"/>
            </a:avLst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>
            <a:off x="1699433" y="3651874"/>
            <a:ext cx="3179138" cy="389864"/>
          </a:xfrm>
          <a:prstGeom prst="curvedConnector3">
            <a:avLst>
              <a:gd name="adj1" fmla="val 37626"/>
            </a:avLst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rot="16200000" flipH="1">
            <a:off x="3471790" y="1957307"/>
            <a:ext cx="1287100" cy="4950153"/>
          </a:xfrm>
          <a:prstGeom prst="curvedConnector2">
            <a:avLst/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66698" y="3279556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,3</a:t>
            </a:r>
            <a:endParaRPr lang="en-GB" sz="12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94289" y="3279556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,4]</a:t>
            </a:r>
            <a:endParaRPr lang="en-GB" sz="1200" b="1" dirty="0"/>
          </a:p>
        </p:txBody>
      </p:sp>
      <p:cxnSp>
        <p:nvCxnSpPr>
          <p:cNvPr id="117" name="Straight Connector 116"/>
          <p:cNvCxnSpPr>
            <a:stCxn id="77" idx="0"/>
            <a:endCxn id="72" idx="3"/>
          </p:cNvCxnSpPr>
          <p:nvPr/>
        </p:nvCxnSpPr>
        <p:spPr>
          <a:xfrm flipV="1">
            <a:off x="1504505" y="2074782"/>
            <a:ext cx="3411974" cy="139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7" idx="7"/>
            <a:endCxn id="71" idx="2"/>
          </p:cNvCxnSpPr>
          <p:nvPr/>
        </p:nvCxnSpPr>
        <p:spPr>
          <a:xfrm flipV="1">
            <a:off x="1647353" y="2884615"/>
            <a:ext cx="4950153" cy="638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77" idx="6"/>
            <a:endCxn id="68" idx="2"/>
          </p:cNvCxnSpPr>
          <p:nvPr/>
        </p:nvCxnSpPr>
        <p:spPr>
          <a:xfrm>
            <a:off x="1706523" y="3648691"/>
            <a:ext cx="3179138" cy="389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77" idx="5"/>
            <a:endCxn id="70" idx="2"/>
          </p:cNvCxnSpPr>
          <p:nvPr/>
        </p:nvCxnSpPr>
        <p:spPr>
          <a:xfrm>
            <a:off x="1647353" y="3773996"/>
            <a:ext cx="4950153" cy="128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77" idx="5"/>
          </p:cNvCxnSpPr>
          <p:nvPr/>
        </p:nvCxnSpPr>
        <p:spPr>
          <a:xfrm>
            <a:off x="1647353" y="3773996"/>
            <a:ext cx="3297478" cy="207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Multiply 126"/>
          <p:cNvSpPr/>
          <p:nvPr/>
        </p:nvSpPr>
        <p:spPr>
          <a:xfrm>
            <a:off x="5847907" y="2123742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Multiply 127"/>
          <p:cNvSpPr/>
          <p:nvPr/>
        </p:nvSpPr>
        <p:spPr>
          <a:xfrm>
            <a:off x="5870943" y="3256387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Multiply 128"/>
          <p:cNvSpPr/>
          <p:nvPr/>
        </p:nvSpPr>
        <p:spPr>
          <a:xfrm>
            <a:off x="5958463" y="5430351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Multiply 129"/>
          <p:cNvSpPr/>
          <p:nvPr/>
        </p:nvSpPr>
        <p:spPr>
          <a:xfrm>
            <a:off x="5836189" y="4366050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14" grpId="0"/>
      <p:bldP spid="115" grpId="0"/>
      <p:bldP spid="127" grpId="0" animBg="1"/>
      <p:bldP spid="128" grpId="0" animBg="1"/>
      <p:bldP spid="129" grpId="0" animBg="1"/>
      <p:bldP spid="1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b="1" dirty="0" err="1" smtClean="0"/>
              <a:t>part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dirty="0" err="1" smtClean="0"/>
              <a:t>entry</a:t>
            </a:r>
            <a:r>
              <a:rPr lang="hr-HR" dirty="0" smtClean="0"/>
              <a:t> </a:t>
            </a:r>
            <a:r>
              <a:rPr lang="hr-HR" dirty="0" err="1"/>
              <a:t>nodes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98110" y="1429200"/>
            <a:ext cx="0" cy="4716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37451" y="1428307"/>
            <a:ext cx="0" cy="4717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340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ATTACKER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80591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SERVERS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51582" y="1319135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CLIENTS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9833343" y="2352989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174126" y="20198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952615" y="2934237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885661" y="3861346"/>
            <a:ext cx="404037" cy="35441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85660" y="5794134"/>
            <a:ext cx="404037" cy="354417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dk1">
                <a:shade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97506" y="4883887"/>
            <a:ext cx="404037" cy="3544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97506" y="2707406"/>
            <a:ext cx="404037" cy="35441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857309" y="1772268"/>
            <a:ext cx="404037" cy="3544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686258" y="3371928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591799" y="3621990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1128745" y="240862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705749" y="4355814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302486" y="3471482"/>
            <a:ext cx="404037" cy="354417"/>
          </a:xfrm>
          <a:prstGeom prst="ellipse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>
            <a:stCxn id="18" idx="6"/>
            <a:endCxn id="17" idx="0"/>
          </p:cNvCxnSpPr>
          <p:nvPr/>
        </p:nvCxnSpPr>
        <p:spPr>
          <a:xfrm>
            <a:off x="5261346" y="1949477"/>
            <a:ext cx="1538179" cy="757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4" idx="0"/>
          </p:cNvCxnSpPr>
          <p:nvPr/>
        </p:nvCxnSpPr>
        <p:spPr>
          <a:xfrm flipH="1">
            <a:off x="5087680" y="3061823"/>
            <a:ext cx="1711845" cy="799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4"/>
            <a:endCxn id="16" idx="0"/>
          </p:cNvCxnSpPr>
          <p:nvPr/>
        </p:nvCxnSpPr>
        <p:spPr>
          <a:xfrm>
            <a:off x="5087680" y="4215763"/>
            <a:ext cx="1711845" cy="668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4"/>
            <a:endCxn id="15" idx="6"/>
          </p:cNvCxnSpPr>
          <p:nvPr/>
        </p:nvCxnSpPr>
        <p:spPr>
          <a:xfrm flipH="1">
            <a:off x="5289697" y="5238304"/>
            <a:ext cx="1509828" cy="7330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3" idx="0"/>
            <a:endCxn id="18" idx="0"/>
          </p:cNvCxnSpPr>
          <p:nvPr/>
        </p:nvCxnSpPr>
        <p:spPr>
          <a:xfrm rot="5400000" flipH="1" flipV="1">
            <a:off x="2432309" y="844464"/>
            <a:ext cx="1699214" cy="3554823"/>
          </a:xfrm>
          <a:prstGeom prst="curvedConnector3">
            <a:avLst>
              <a:gd name="adj1" fmla="val 108447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0"/>
            <a:endCxn id="18" idx="1"/>
          </p:cNvCxnSpPr>
          <p:nvPr/>
        </p:nvCxnSpPr>
        <p:spPr>
          <a:xfrm rot="5400000" flipH="1" flipV="1">
            <a:off x="2386837" y="941840"/>
            <a:ext cx="1647311" cy="3411974"/>
          </a:xfrm>
          <a:prstGeom prst="curvedConnector3">
            <a:avLst>
              <a:gd name="adj1" fmla="val 100246"/>
            </a:avLst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3" idx="0"/>
            <a:endCxn id="18" idx="2"/>
          </p:cNvCxnSpPr>
          <p:nvPr/>
        </p:nvCxnSpPr>
        <p:spPr>
          <a:xfrm rot="5400000" flipH="1" flipV="1">
            <a:off x="2419905" y="1034078"/>
            <a:ext cx="1522005" cy="3352804"/>
          </a:xfrm>
          <a:prstGeom prst="curvedConnector2">
            <a:avLst/>
          </a:prstGeom>
          <a:ln>
            <a:solidFill>
              <a:srgbClr val="FFDD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3" idx="7"/>
            <a:endCxn id="17" idx="1"/>
          </p:cNvCxnSpPr>
          <p:nvPr/>
        </p:nvCxnSpPr>
        <p:spPr>
          <a:xfrm rot="5400000" flipH="1" flipV="1">
            <a:off x="3769976" y="636686"/>
            <a:ext cx="764076" cy="5009323"/>
          </a:xfrm>
          <a:prstGeom prst="curvedConnector3">
            <a:avLst>
              <a:gd name="adj1" fmla="val 103313"/>
            </a:avLst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3" idx="7"/>
            <a:endCxn id="17" idx="2"/>
          </p:cNvCxnSpPr>
          <p:nvPr/>
        </p:nvCxnSpPr>
        <p:spPr>
          <a:xfrm rot="5400000" flipH="1" flipV="1">
            <a:off x="3803044" y="728924"/>
            <a:ext cx="638770" cy="4950153"/>
          </a:xfrm>
          <a:prstGeom prst="curvedConnector2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3" idx="7"/>
            <a:endCxn id="17" idx="3"/>
          </p:cNvCxnSpPr>
          <p:nvPr/>
        </p:nvCxnSpPr>
        <p:spPr>
          <a:xfrm rot="5400000" flipH="1" flipV="1">
            <a:off x="3895282" y="761992"/>
            <a:ext cx="513465" cy="5009323"/>
          </a:xfrm>
          <a:prstGeom prst="curvedConnector3">
            <a:avLst/>
          </a:prstGeom>
          <a:ln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3" idx="6"/>
            <a:endCxn id="14" idx="1"/>
          </p:cNvCxnSpPr>
          <p:nvPr/>
        </p:nvCxnSpPr>
        <p:spPr>
          <a:xfrm>
            <a:off x="1706523" y="3648691"/>
            <a:ext cx="3238308" cy="264558"/>
          </a:xfrm>
          <a:prstGeom prst="curvedConnector2">
            <a:avLst/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3" idx="6"/>
            <a:endCxn id="14" idx="2"/>
          </p:cNvCxnSpPr>
          <p:nvPr/>
        </p:nvCxnSpPr>
        <p:spPr>
          <a:xfrm>
            <a:off x="1706523" y="3648691"/>
            <a:ext cx="3179138" cy="389864"/>
          </a:xfrm>
          <a:prstGeom prst="curvedConnector3">
            <a:avLst>
              <a:gd name="adj1" fmla="val 37626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3" idx="6"/>
            <a:endCxn id="14" idx="3"/>
          </p:cNvCxnSpPr>
          <p:nvPr/>
        </p:nvCxnSpPr>
        <p:spPr>
          <a:xfrm>
            <a:off x="1706523" y="3648691"/>
            <a:ext cx="3238308" cy="515169"/>
          </a:xfrm>
          <a:prstGeom prst="curvedConnector4">
            <a:avLst>
              <a:gd name="adj1" fmla="val 32341"/>
              <a:gd name="adj2" fmla="val 111352"/>
            </a:avLst>
          </a:prstGeom>
          <a:ln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3" idx="5"/>
            <a:endCxn id="16" idx="1"/>
          </p:cNvCxnSpPr>
          <p:nvPr/>
        </p:nvCxnSpPr>
        <p:spPr>
          <a:xfrm rot="16200000" flipH="1">
            <a:off x="3571117" y="1850231"/>
            <a:ext cx="1161794" cy="5009323"/>
          </a:xfrm>
          <a:prstGeom prst="curvedConnector3">
            <a:avLst>
              <a:gd name="adj1" fmla="val 76540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3" idx="5"/>
            <a:endCxn id="16" idx="2"/>
          </p:cNvCxnSpPr>
          <p:nvPr/>
        </p:nvCxnSpPr>
        <p:spPr>
          <a:xfrm rot="16200000" flipH="1">
            <a:off x="3478879" y="1942469"/>
            <a:ext cx="1287100" cy="4950153"/>
          </a:xfrm>
          <a:prstGeom prst="curvedConnector2">
            <a:avLst/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3" idx="5"/>
            <a:endCxn id="16" idx="3"/>
          </p:cNvCxnSpPr>
          <p:nvPr/>
        </p:nvCxnSpPr>
        <p:spPr>
          <a:xfrm rot="16200000" flipH="1">
            <a:off x="3445812" y="1975536"/>
            <a:ext cx="1412405" cy="5009323"/>
          </a:xfrm>
          <a:prstGeom prst="curvedConnector3">
            <a:avLst>
              <a:gd name="adj1" fmla="val 98029"/>
            </a:avLst>
          </a:prstGeom>
          <a:ln>
            <a:solidFill>
              <a:srgbClr val="F18387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3" idx="4"/>
            <a:endCxn id="15" idx="1"/>
          </p:cNvCxnSpPr>
          <p:nvPr/>
        </p:nvCxnSpPr>
        <p:spPr>
          <a:xfrm rot="16200000" flipH="1">
            <a:off x="2214598" y="3115805"/>
            <a:ext cx="2020138" cy="3440325"/>
          </a:xfrm>
          <a:prstGeom prst="curvedConnector3">
            <a:avLst>
              <a:gd name="adj1" fmla="val 96843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3" idx="4"/>
            <a:endCxn id="15" idx="3"/>
          </p:cNvCxnSpPr>
          <p:nvPr/>
        </p:nvCxnSpPr>
        <p:spPr>
          <a:xfrm rot="16200000" flipH="1">
            <a:off x="2089293" y="3241110"/>
            <a:ext cx="2270749" cy="3440325"/>
          </a:xfrm>
          <a:prstGeom prst="curvedConnector3">
            <a:avLst>
              <a:gd name="adj1" fmla="val 95028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23" idx="4"/>
            <a:endCxn id="15" idx="0"/>
          </p:cNvCxnSpPr>
          <p:nvPr/>
        </p:nvCxnSpPr>
        <p:spPr>
          <a:xfrm rot="16200000" flipH="1">
            <a:off x="2311975" y="3018429"/>
            <a:ext cx="1968235" cy="3583174"/>
          </a:xfrm>
          <a:prstGeom prst="curvedConnector3">
            <a:avLst>
              <a:gd name="adj1" fmla="val 87274"/>
            </a:avLst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2"/>
            <a:endCxn id="17" idx="6"/>
          </p:cNvCxnSpPr>
          <p:nvPr/>
        </p:nvCxnSpPr>
        <p:spPr>
          <a:xfrm flipH="1" flipV="1">
            <a:off x="7001543" y="2884615"/>
            <a:ext cx="1951072" cy="2268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</p:cNvCxnSpPr>
          <p:nvPr/>
        </p:nvCxnSpPr>
        <p:spPr>
          <a:xfrm flipH="1">
            <a:off x="5297675" y="3236751"/>
            <a:ext cx="3714110" cy="798028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4"/>
          </p:cNvCxnSpPr>
          <p:nvPr/>
        </p:nvCxnSpPr>
        <p:spPr>
          <a:xfrm flipH="1">
            <a:off x="7001542" y="3288654"/>
            <a:ext cx="2153092" cy="1784331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06928" y="1754410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4922880" y="38501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6648896" y="2684314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6650669" y="4868972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920030" y="5776607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8983180" y="2919322"/>
            <a:ext cx="32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</a:t>
            </a:r>
            <a:endParaRPr lang="en-GB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8605285" y="2457686"/>
            <a:ext cx="11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err="1" smtClean="0"/>
              <a:t>Entry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nodes</a:t>
            </a:r>
            <a:endParaRPr lang="hr-HR" sz="1400" i="1" dirty="0" smtClean="0"/>
          </a:p>
          <a:p>
            <a:pPr algn="ctr"/>
            <a:r>
              <a:rPr lang="hr-HR" sz="1400" b="1" i="1" dirty="0" smtClean="0"/>
              <a:t>[2, 3, 4]</a:t>
            </a:r>
            <a:endParaRPr lang="en-GB" sz="1400" b="1" i="1" dirty="0"/>
          </a:p>
        </p:txBody>
      </p:sp>
      <p:cxnSp>
        <p:nvCxnSpPr>
          <p:cNvPr id="54" name="Straight Connector 53"/>
          <p:cNvCxnSpPr>
            <a:stCxn id="49" idx="3"/>
            <a:endCxn id="13" idx="4"/>
          </p:cNvCxnSpPr>
          <p:nvPr/>
        </p:nvCxnSpPr>
        <p:spPr>
          <a:xfrm flipV="1">
            <a:off x="7054706" y="3288654"/>
            <a:ext cx="2099928" cy="176498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303878" y="3230856"/>
            <a:ext cx="3692845" cy="80392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7" idx="6"/>
          </p:cNvCxnSpPr>
          <p:nvPr/>
        </p:nvCxnSpPr>
        <p:spPr>
          <a:xfrm>
            <a:off x="7001543" y="2884615"/>
            <a:ext cx="1961706" cy="227557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>
            <a:off x="1699433" y="3651874"/>
            <a:ext cx="3179138" cy="389864"/>
          </a:xfrm>
          <a:prstGeom prst="curvedConnector3">
            <a:avLst>
              <a:gd name="adj1" fmla="val 37626"/>
            </a:avLst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6200000" flipH="1">
            <a:off x="3471790" y="1957307"/>
            <a:ext cx="1287100" cy="4950153"/>
          </a:xfrm>
          <a:prstGeom prst="curvedConnector2">
            <a:avLst/>
          </a:prstGeom>
          <a:ln w="63500">
            <a:solidFill>
              <a:srgbClr val="B58F4B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964" y="3160325"/>
            <a:ext cx="125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C</a:t>
            </a:r>
            <a:r>
              <a:rPr lang="hr-HR" sz="1200" b="1" baseline="-25000" dirty="0"/>
              <a:t>a</a:t>
            </a:r>
            <a:r>
              <a:rPr lang="hr-HR" sz="1200" b="1" dirty="0"/>
              <a:t> </a:t>
            </a:r>
            <a:r>
              <a:rPr lang="hr-HR" sz="1200" b="1" dirty="0" err="1"/>
              <a:t>entry</a:t>
            </a:r>
            <a:r>
              <a:rPr lang="hr-HR" sz="1200" b="1" dirty="0"/>
              <a:t> </a:t>
            </a:r>
            <a:r>
              <a:rPr lang="hr-HR" sz="1200" b="1" dirty="0" err="1"/>
              <a:t>nodes</a:t>
            </a:r>
            <a:endParaRPr lang="hr-HR" sz="1200" b="1" dirty="0"/>
          </a:p>
          <a:p>
            <a:r>
              <a:rPr lang="hr-HR" sz="1200" b="1" dirty="0" smtClean="0"/>
              <a:t>[3</a:t>
            </a:r>
            <a:endParaRPr lang="en-GB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22583" y="3344991"/>
            <a:ext cx="44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,4]</a:t>
            </a:r>
            <a:endParaRPr lang="en-GB" sz="1200" b="1" dirty="0"/>
          </a:p>
        </p:txBody>
      </p:sp>
      <p:cxnSp>
        <p:nvCxnSpPr>
          <p:cNvPr id="62" name="Straight Connector 61"/>
          <p:cNvCxnSpPr>
            <a:stCxn id="23" idx="0"/>
            <a:endCxn id="18" idx="3"/>
          </p:cNvCxnSpPr>
          <p:nvPr/>
        </p:nvCxnSpPr>
        <p:spPr>
          <a:xfrm flipV="1">
            <a:off x="1504505" y="2074782"/>
            <a:ext cx="3411974" cy="139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7"/>
            <a:endCxn id="17" idx="2"/>
          </p:cNvCxnSpPr>
          <p:nvPr/>
        </p:nvCxnSpPr>
        <p:spPr>
          <a:xfrm flipV="1">
            <a:off x="1647353" y="2884615"/>
            <a:ext cx="4950153" cy="638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3" idx="6"/>
            <a:endCxn id="14" idx="2"/>
          </p:cNvCxnSpPr>
          <p:nvPr/>
        </p:nvCxnSpPr>
        <p:spPr>
          <a:xfrm>
            <a:off x="1706523" y="3648691"/>
            <a:ext cx="3179138" cy="389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5"/>
            <a:endCxn id="16" idx="2"/>
          </p:cNvCxnSpPr>
          <p:nvPr/>
        </p:nvCxnSpPr>
        <p:spPr>
          <a:xfrm>
            <a:off x="1647353" y="3773996"/>
            <a:ext cx="4950153" cy="128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3" idx="5"/>
          </p:cNvCxnSpPr>
          <p:nvPr/>
        </p:nvCxnSpPr>
        <p:spPr>
          <a:xfrm>
            <a:off x="1647353" y="3773996"/>
            <a:ext cx="3297478" cy="207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Multiply 66"/>
          <p:cNvSpPr/>
          <p:nvPr/>
        </p:nvSpPr>
        <p:spPr>
          <a:xfrm>
            <a:off x="5847907" y="2123742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y 67"/>
          <p:cNvSpPr/>
          <p:nvPr/>
        </p:nvSpPr>
        <p:spPr>
          <a:xfrm>
            <a:off x="5870943" y="3256387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y 68"/>
          <p:cNvSpPr/>
          <p:nvPr/>
        </p:nvSpPr>
        <p:spPr>
          <a:xfrm>
            <a:off x="5958463" y="5430351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y 69"/>
          <p:cNvSpPr/>
          <p:nvPr/>
        </p:nvSpPr>
        <p:spPr>
          <a:xfrm>
            <a:off x="5836189" y="4366050"/>
            <a:ext cx="244549" cy="333944"/>
          </a:xfrm>
          <a:prstGeom prst="mathMultiply">
            <a:avLst/>
          </a:prstGeom>
          <a:solidFill>
            <a:srgbClr val="E7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Connector 70"/>
          <p:cNvCxnSpPr/>
          <p:nvPr/>
        </p:nvCxnSpPr>
        <p:spPr>
          <a:xfrm rot="-420000">
            <a:off x="6002140" y="2255792"/>
            <a:ext cx="748526" cy="487504"/>
          </a:xfrm>
          <a:prstGeom prst="line">
            <a:avLst/>
          </a:prstGeom>
          <a:ln w="63500">
            <a:solidFill>
              <a:srgbClr val="B58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/>
      <p:bldP spid="61" grpId="0"/>
      <p:bldP spid="67" grpId="0" animBg="1"/>
      <p:bldP spid="68" grpId="0" animBg="1"/>
      <p:bldP spid="69" grpId="0" animBg="1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Metrics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Peer </a:t>
                </a:r>
                <a:r>
                  <a:rPr lang="hr-HR" dirty="0" err="1" smtClean="0"/>
                  <a:t>can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be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uniquely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identified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with</a:t>
                </a:r>
                <a:r>
                  <a:rPr lang="hr-HR" dirty="0" smtClean="0"/>
                  <a:t> 3 </a:t>
                </a:r>
                <a:r>
                  <a:rPr lang="hr-HR" i="1" dirty="0" err="1" smtClean="0"/>
                  <a:t>entry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nodes</a:t>
                </a:r>
                <a:endParaRPr lang="hr-HR" i="1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8∗</m:t>
                                </m:r>
                                <m:sSup>
                                  <m:sSup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r-HR" i="1" dirty="0" smtClean="0"/>
                  <a:t>  - </a:t>
                </a:r>
                <a:r>
                  <a:rPr lang="hr-HR" i="1" dirty="0" err="1" smtClean="0"/>
                  <a:t>Collison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is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unlikely</a:t>
                </a:r>
                <a:endParaRPr lang="en-US" i="1" dirty="0" smtClean="0"/>
              </a:p>
              <a:p>
                <a:r>
                  <a:rPr lang="hr-HR" dirty="0" smtClean="0"/>
                  <a:t>35 </a:t>
                </a:r>
                <a:r>
                  <a:rPr lang="hr-HR" dirty="0" err="1" smtClean="0"/>
                  <a:t>connections</a:t>
                </a:r>
                <a:r>
                  <a:rPr lang="hr-HR" dirty="0" smtClean="0"/>
                  <a:t> to </a:t>
                </a:r>
                <a:r>
                  <a:rPr lang="hr-HR" dirty="0" err="1" smtClean="0"/>
                  <a:t>each</a:t>
                </a:r>
                <a:r>
                  <a:rPr lang="hr-HR" dirty="0" smtClean="0"/>
                  <a:t> server </a:t>
                </a:r>
                <a:r>
                  <a:rPr lang="hr-HR" dirty="0" err="1" smtClean="0"/>
                  <a:t>should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be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enough</a:t>
                </a:r>
                <a:endParaRPr lang="hr-HR" i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𝑎𝑑𝑑𝑟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hr-HR" i="1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𝑎𝑑𝑑𝑟</m:t>
                        </m:r>
                      </m:sub>
                    </m:sSub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d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0.49</m:t>
                    </m:r>
                  </m:oMath>
                </a14:m>
                <a:endParaRPr lang="hr-HR" i="1" dirty="0" smtClean="0"/>
              </a:p>
              <a:p>
                <a:pPr lvl="2"/>
                <a:r>
                  <a:rPr lang="hr-HR" i="1" dirty="0" smtClean="0"/>
                  <a:t>On </a:t>
                </a:r>
                <a:r>
                  <a:rPr lang="hr-HR" i="1" dirty="0" err="1" smtClean="0"/>
                  <a:t>average</a:t>
                </a:r>
                <a:r>
                  <a:rPr lang="hr-HR" i="1" dirty="0" smtClean="0"/>
                  <a:t> 4 ADDR </a:t>
                </a:r>
                <a:r>
                  <a:rPr lang="hr-HR" i="1" dirty="0" err="1" smtClean="0"/>
                  <a:t>messages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will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be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forwarded</a:t>
                </a:r>
                <a:r>
                  <a:rPr lang="hr-HR" i="1" dirty="0" smtClean="0"/>
                  <a:t> to </a:t>
                </a:r>
                <a:r>
                  <a:rPr lang="hr-HR" i="1" dirty="0" err="1" smtClean="0"/>
                  <a:t>attacker</a:t>
                </a:r>
                <a:endParaRPr lang="en-GB" i="1" dirty="0"/>
              </a:p>
              <a:p>
                <a:r>
                  <a:rPr lang="hr-HR" dirty="0" smtClean="0"/>
                  <a:t>How </a:t>
                </a:r>
                <a:r>
                  <a:rPr lang="hr-HR" dirty="0" err="1" smtClean="0"/>
                  <a:t>often</a:t>
                </a:r>
                <a:r>
                  <a:rPr lang="hr-HR" dirty="0" smtClean="0"/>
                  <a:t> to </a:t>
                </a:r>
                <a:r>
                  <a:rPr lang="hr-HR" dirty="0" err="1" smtClean="0"/>
                  <a:t>broadcast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address</a:t>
                </a:r>
                <a:r>
                  <a:rPr lang="hr-HR" dirty="0" smtClean="0"/>
                  <a:t>?</a:t>
                </a:r>
                <a:endParaRPr lang="hr-HR" i="1" dirty="0"/>
              </a:p>
              <a:p>
                <a:pPr lvl="1"/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𝐵𝑖𝑟𝑦𝑢𝑘𝑜𝑣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𝐾h𝑜𝑣𝑟𝑎𝑡𝑜𝑣𝑖𝑐h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𝑃𝑢𝑠𝑡𝑜𝑔𝑎𝑟𝑜𝑣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𝐽𝑢𝑙𝑦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2014</m:t>
                    </m:r>
                  </m:oMath>
                </a14:m>
                <a:endParaRPr lang="hr-HR" i="1" dirty="0"/>
              </a:p>
              <a:p>
                <a:pPr lvl="2"/>
                <a:r>
                  <a:rPr lang="hr-HR" i="1" dirty="0" err="1" smtClean="0"/>
                  <a:t>Experiment</a:t>
                </a:r>
                <a:r>
                  <a:rPr lang="hr-HR" i="1" dirty="0" smtClean="0"/>
                  <a:t>: „10 </a:t>
                </a:r>
                <a:r>
                  <a:rPr lang="hr-HR" i="1" dirty="0" err="1" smtClean="0"/>
                  <a:t>minutes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seems</a:t>
                </a:r>
                <a:r>
                  <a:rPr lang="hr-HR" i="1" dirty="0" smtClean="0"/>
                  <a:t> to </a:t>
                </a:r>
                <a:r>
                  <a:rPr lang="hr-HR" i="1" dirty="0" err="1" smtClean="0"/>
                  <a:t>be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reasonable</a:t>
                </a:r>
                <a:r>
                  <a:rPr lang="hr-HR" i="1" dirty="0" smtClean="0"/>
                  <a:t> </a:t>
                </a:r>
                <a:r>
                  <a:rPr lang="hr-HR" i="1" dirty="0" err="1" smtClean="0"/>
                  <a:t>choice</a:t>
                </a:r>
                <a:r>
                  <a:rPr lang="hr-HR" i="1" dirty="0" smtClean="0"/>
                  <a:t>”</a:t>
                </a:r>
                <a:endParaRPr lang="en-GB" i="1" dirty="0"/>
              </a:p>
              <a:p>
                <a:pPr marL="457200" lvl="1" indent="0">
                  <a:buNone/>
                </a:pPr>
                <a:endParaRPr lang="hr-H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do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?</a:t>
            </a:r>
          </a:p>
          <a:p>
            <a:pPr lvl="1"/>
            <a:r>
              <a:rPr lang="hr-HR" dirty="0" smtClean="0"/>
              <a:t>ADDR(C</a:t>
            </a:r>
            <a:r>
              <a:rPr lang="hr-HR" baseline="-25000" dirty="0" smtClean="0"/>
              <a:t>a</a:t>
            </a:r>
            <a:r>
              <a:rPr lang="hr-HR" dirty="0" smtClean="0"/>
              <a:t>) </a:t>
            </a:r>
            <a:r>
              <a:rPr lang="hr-HR" dirty="0"/>
              <a:t>= </a:t>
            </a:r>
            <a:r>
              <a:rPr lang="hr-HR" dirty="0" smtClean="0"/>
              <a:t>(3,5,11,13,17)</a:t>
            </a:r>
            <a:endParaRPr lang="en-GB" dirty="0"/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b</a:t>
            </a:r>
            <a:r>
              <a:rPr lang="hr-HR" dirty="0" smtClean="0"/>
              <a:t>) = (5,7,13,9,2</a:t>
            </a:r>
            <a:r>
              <a:rPr lang="hr-HR" dirty="0"/>
              <a:t>)</a:t>
            </a:r>
            <a:endParaRPr lang="hr-HR" dirty="0" smtClean="0"/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c</a:t>
            </a:r>
            <a:r>
              <a:rPr lang="hr-HR" dirty="0" smtClean="0"/>
              <a:t>) = (1,7,4,5)</a:t>
            </a:r>
          </a:p>
          <a:p>
            <a:r>
              <a:rPr lang="hr-HR" dirty="0" smtClean="0"/>
              <a:t>How to </a:t>
            </a:r>
            <a:r>
              <a:rPr lang="hr-HR" dirty="0" err="1" smtClean="0"/>
              <a:t>deanonymize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?</a:t>
            </a:r>
            <a:endParaRPr lang="hr-HR" dirty="0"/>
          </a:p>
          <a:p>
            <a:pPr lvl="1"/>
            <a:r>
              <a:rPr lang="hr-HR" i="1" dirty="0" err="1" smtClean="0"/>
              <a:t>Client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attacker</a:t>
            </a:r>
            <a:r>
              <a:rPr lang="hr-HR" i="1" dirty="0" smtClean="0"/>
              <a:t> are </a:t>
            </a:r>
            <a:r>
              <a:rPr lang="hr-HR" i="1" dirty="0" err="1" smtClean="0"/>
              <a:t>connected</a:t>
            </a:r>
            <a:r>
              <a:rPr lang="hr-HR" i="1" dirty="0" smtClean="0"/>
              <a:t> </a:t>
            </a:r>
            <a:r>
              <a:rPr lang="hr-HR" i="1" dirty="0" err="1" smtClean="0"/>
              <a:t>with</a:t>
            </a:r>
            <a:r>
              <a:rPr lang="hr-HR" i="1" dirty="0" smtClean="0"/>
              <a:t> one hop </a:t>
            </a:r>
            <a:r>
              <a:rPr lang="hr-HR" i="1" dirty="0" err="1" smtClean="0"/>
              <a:t>over</a:t>
            </a:r>
            <a:r>
              <a:rPr lang="hr-HR" i="1" dirty="0" smtClean="0"/>
              <a:t> </a:t>
            </a:r>
            <a:r>
              <a:rPr lang="hr-HR" i="1" dirty="0" err="1" smtClean="0"/>
              <a:t>entry</a:t>
            </a:r>
            <a:r>
              <a:rPr lang="hr-HR" i="1" dirty="0" smtClean="0"/>
              <a:t> </a:t>
            </a:r>
            <a:r>
              <a:rPr lang="hr-HR" i="1" dirty="0" err="1" smtClean="0"/>
              <a:t>node</a:t>
            </a:r>
            <a:endParaRPr lang="hr-HR" i="1" dirty="0" smtClean="0"/>
          </a:p>
          <a:p>
            <a:pPr lvl="1"/>
            <a:r>
              <a:rPr lang="hr-HR" i="1" dirty="0" smtClean="0"/>
              <a:t>All </a:t>
            </a:r>
            <a:r>
              <a:rPr lang="hr-HR" i="1" dirty="0" err="1" smtClean="0"/>
              <a:t>other</a:t>
            </a:r>
            <a:r>
              <a:rPr lang="hr-HR" i="1" dirty="0" smtClean="0"/>
              <a:t> </a:t>
            </a:r>
            <a:r>
              <a:rPr lang="hr-HR" i="1" dirty="0" err="1" smtClean="0"/>
              <a:t>connections</a:t>
            </a:r>
            <a:r>
              <a:rPr lang="hr-HR" i="1" dirty="0" smtClean="0"/>
              <a:t> </a:t>
            </a:r>
            <a:r>
              <a:rPr lang="hr-HR" i="1" dirty="0" err="1" smtClean="0"/>
              <a:t>between</a:t>
            </a:r>
            <a:r>
              <a:rPr lang="hr-HR" i="1" dirty="0" smtClean="0"/>
              <a:t> </a:t>
            </a:r>
            <a:r>
              <a:rPr lang="hr-HR" i="1" dirty="0" err="1" smtClean="0"/>
              <a:t>them</a:t>
            </a:r>
            <a:r>
              <a:rPr lang="hr-HR" i="1" dirty="0" smtClean="0"/>
              <a:t> are 2 </a:t>
            </a:r>
            <a:r>
              <a:rPr lang="hr-HR" i="1" dirty="0" err="1" smtClean="0"/>
              <a:t>hops</a:t>
            </a:r>
            <a:r>
              <a:rPr lang="hr-HR" i="1" dirty="0" smtClean="0"/>
              <a:t> </a:t>
            </a:r>
            <a:r>
              <a:rPr lang="hr-HR" i="1" dirty="0" err="1" smtClean="0"/>
              <a:t>or</a:t>
            </a:r>
            <a:r>
              <a:rPr lang="hr-HR" i="1" dirty="0" smtClean="0"/>
              <a:t> more</a:t>
            </a:r>
          </a:p>
          <a:p>
            <a:pPr marL="457200" lvl="1" indent="0">
              <a:buNone/>
            </a:pPr>
            <a:endParaRPr lang="hr-HR" i="1" dirty="0"/>
          </a:p>
          <a:p>
            <a:pPr marL="457200" lvl="1" indent="0" algn="ctr">
              <a:buNone/>
            </a:pPr>
            <a:r>
              <a:rPr lang="hr-HR" sz="2200" i="1" dirty="0" err="1" smtClean="0">
                <a:solidFill>
                  <a:srgbClr val="FF0000"/>
                </a:solidFill>
              </a:rPr>
              <a:t>Attacker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will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see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transaction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coming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from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entry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nodes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before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then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from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any</a:t>
            </a:r>
            <a:r>
              <a:rPr lang="hr-HR" sz="2200" i="1" dirty="0" smtClean="0">
                <a:solidFill>
                  <a:srgbClr val="FF0000"/>
                </a:solidFill>
              </a:rPr>
              <a:t> </a:t>
            </a:r>
            <a:r>
              <a:rPr lang="hr-HR" sz="2200" i="1" dirty="0" err="1" smtClean="0">
                <a:solidFill>
                  <a:srgbClr val="FF0000"/>
                </a:solidFill>
              </a:rPr>
              <a:t>others</a:t>
            </a:r>
            <a:r>
              <a:rPr lang="hr-HR" sz="2200" i="1" dirty="0" smtClean="0">
                <a:solidFill>
                  <a:srgbClr val="FF0000"/>
                </a:solidFill>
              </a:rPr>
              <a:t>.</a:t>
            </a:r>
            <a:endParaRPr lang="en-GB" sz="22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propagation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17" y="3578370"/>
            <a:ext cx="5775366" cy="28945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755" y="1307260"/>
            <a:ext cx="11202390" cy="16254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SzPct val="100000"/>
              <a:buFont typeface="Wingdings" pitchFamily="2" charset="2"/>
              <a:buChar char="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D00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SzPct val="100000"/>
              <a:buFont typeface="Calibri" pitchFamily="34" charset="0"/>
              <a:buChar char="□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Client</a:t>
            </a:r>
            <a:r>
              <a:rPr lang="hr-HR" dirty="0"/>
              <a:t> –&gt; </a:t>
            </a:r>
            <a:r>
              <a:rPr lang="hr-HR" dirty="0" err="1"/>
              <a:t>entry</a:t>
            </a:r>
            <a:r>
              <a:rPr lang="hr-HR" dirty="0"/>
              <a:t> </a:t>
            </a:r>
            <a:r>
              <a:rPr lang="hr-HR" dirty="0" err="1"/>
              <a:t>node</a:t>
            </a:r>
            <a:r>
              <a:rPr lang="hr-HR" dirty="0"/>
              <a:t> -&gt; </a:t>
            </a:r>
            <a:r>
              <a:rPr lang="hr-HR" dirty="0" err="1"/>
              <a:t>attacker</a:t>
            </a:r>
            <a:endParaRPr lang="hr-HR" dirty="0"/>
          </a:p>
          <a:p>
            <a:pPr lvl="1"/>
            <a:r>
              <a:rPr lang="hr-HR" dirty="0"/>
              <a:t>(2 x INVENTORY, 2 x GETDATA, 1 x TRANSACTION)</a:t>
            </a:r>
          </a:p>
          <a:p>
            <a:pPr lvl="2"/>
            <a:r>
              <a:rPr lang="hr-HR" dirty="0"/>
              <a:t>5 </a:t>
            </a:r>
            <a:r>
              <a:rPr lang="hr-HR" dirty="0" err="1"/>
              <a:t>messages</a:t>
            </a:r>
            <a:r>
              <a:rPr lang="hr-HR" dirty="0"/>
              <a:t>, 16 </a:t>
            </a:r>
            <a:r>
              <a:rPr lang="hr-HR" dirty="0" err="1"/>
              <a:t>checks</a:t>
            </a:r>
            <a:r>
              <a:rPr lang="hr-HR" dirty="0"/>
              <a:t>, </a:t>
            </a:r>
            <a:r>
              <a:rPr lang="hr-HR" dirty="0" err="1"/>
              <a:t>random</a:t>
            </a:r>
            <a:r>
              <a:rPr lang="hr-HR" dirty="0"/>
              <a:t> </a:t>
            </a:r>
            <a:r>
              <a:rPr lang="hr-HR" dirty="0" err="1"/>
              <a:t>trickling</a:t>
            </a:r>
            <a:r>
              <a:rPr lang="hr-HR" dirty="0"/>
              <a:t> </a:t>
            </a:r>
            <a:r>
              <a:rPr lang="hr-HR" dirty="0" err="1"/>
              <a:t>delay</a:t>
            </a:r>
            <a:endParaRPr lang="en-GB" dirty="0"/>
          </a:p>
          <a:p>
            <a:r>
              <a:rPr lang="hr-HR" dirty="0" err="1"/>
              <a:t>Client</a:t>
            </a:r>
            <a:r>
              <a:rPr lang="hr-HR" dirty="0"/>
              <a:t> –&gt; </a:t>
            </a:r>
            <a:r>
              <a:rPr lang="hr-HR" dirty="0" err="1"/>
              <a:t>entry</a:t>
            </a:r>
            <a:r>
              <a:rPr lang="hr-HR" dirty="0"/>
              <a:t> </a:t>
            </a:r>
            <a:r>
              <a:rPr lang="hr-HR" dirty="0" err="1"/>
              <a:t>node</a:t>
            </a:r>
            <a:r>
              <a:rPr lang="hr-HR" dirty="0"/>
              <a:t> -&gt; </a:t>
            </a:r>
            <a:r>
              <a:rPr lang="hr-HR" dirty="0" err="1"/>
              <a:t>peer</a:t>
            </a:r>
            <a:r>
              <a:rPr lang="hr-HR" dirty="0"/>
              <a:t> A -&gt; </a:t>
            </a:r>
            <a:r>
              <a:rPr lang="hr-HR" dirty="0" err="1"/>
              <a:t>attacker</a:t>
            </a:r>
            <a:endParaRPr lang="hr-HR" dirty="0"/>
          </a:p>
          <a:p>
            <a:pPr lvl="1"/>
            <a:r>
              <a:rPr lang="hr-HR" dirty="0"/>
              <a:t>(3 x INVENTORY, 3 x GETDATA, 2 x TRANSACTION)</a:t>
            </a:r>
          </a:p>
          <a:p>
            <a:pPr lvl="2"/>
            <a:r>
              <a:rPr lang="hr-HR" dirty="0"/>
              <a:t>8 </a:t>
            </a:r>
            <a:r>
              <a:rPr lang="hr-HR" dirty="0" err="1"/>
              <a:t>messages</a:t>
            </a:r>
            <a:r>
              <a:rPr lang="hr-HR" dirty="0"/>
              <a:t>, 32 </a:t>
            </a:r>
            <a:r>
              <a:rPr lang="hr-HR" dirty="0" err="1"/>
              <a:t>checks</a:t>
            </a:r>
            <a:r>
              <a:rPr lang="hr-HR" dirty="0"/>
              <a:t>, 2 </a:t>
            </a:r>
            <a:r>
              <a:rPr lang="hr-HR" dirty="0" err="1"/>
              <a:t>random</a:t>
            </a:r>
            <a:r>
              <a:rPr lang="hr-HR" dirty="0"/>
              <a:t> </a:t>
            </a:r>
            <a:r>
              <a:rPr lang="hr-HR" dirty="0" err="1"/>
              <a:t>trickeling</a:t>
            </a:r>
            <a:r>
              <a:rPr lang="hr-HR" dirty="0"/>
              <a:t> </a:t>
            </a:r>
            <a:r>
              <a:rPr lang="hr-HR" dirty="0" err="1"/>
              <a:t>delays</a:t>
            </a:r>
            <a:endParaRPr lang="hr-HR" dirty="0"/>
          </a:p>
          <a:p>
            <a:pPr marL="457200" lvl="1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5400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/>
          <p:cNvSpPr/>
          <p:nvPr/>
        </p:nvSpPr>
        <p:spPr>
          <a:xfrm rot="2778454">
            <a:off x="4635458" y="1045468"/>
            <a:ext cx="451263" cy="1054450"/>
          </a:xfrm>
          <a:prstGeom prst="upArrow">
            <a:avLst/>
          </a:prstGeom>
          <a:solidFill>
            <a:srgbClr val="0070C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to </a:t>
            </a:r>
            <a:r>
              <a:rPr lang="hr-HR" dirty="0" err="1" smtClean="0"/>
              <a:t>deanonimize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Receiving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peers</a:t>
            </a:r>
            <a:endParaRPr lang="hr-HR" dirty="0" smtClean="0"/>
          </a:p>
          <a:p>
            <a:pPr lvl="1"/>
            <a:r>
              <a:rPr lang="hr-HR" dirty="0" err="1" smtClean="0"/>
              <a:t>Peers</a:t>
            </a:r>
            <a:r>
              <a:rPr lang="hr-HR" dirty="0" smtClean="0"/>
              <a:t>(Trans1): [                                                   ,</a:t>
            </a:r>
            <a:r>
              <a:rPr lang="hr-HR" sz="1800" dirty="0" smtClean="0"/>
              <a:t>19</a:t>
            </a:r>
            <a:r>
              <a:rPr lang="hr-HR" dirty="0" smtClean="0"/>
              <a:t>…]</a:t>
            </a:r>
          </a:p>
          <a:p>
            <a:r>
              <a:rPr lang="hr-HR" dirty="0" err="1" smtClean="0"/>
              <a:t>Checking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EN </a:t>
            </a:r>
            <a:r>
              <a:rPr lang="hr-HR" dirty="0" err="1" smtClean="0"/>
              <a:t>sets</a:t>
            </a:r>
            <a:endParaRPr lang="hr-HR" dirty="0"/>
          </a:p>
          <a:p>
            <a:pPr lvl="1"/>
            <a:r>
              <a:rPr lang="hr-HR" dirty="0"/>
              <a:t>ADDR(C</a:t>
            </a:r>
            <a:r>
              <a:rPr lang="hr-HR" baseline="-25000" dirty="0"/>
              <a:t>a</a:t>
            </a:r>
            <a:r>
              <a:rPr lang="hr-HR" dirty="0" smtClean="0"/>
              <a:t>) ∩ </a:t>
            </a:r>
            <a:r>
              <a:rPr lang="hr-HR" dirty="0" err="1"/>
              <a:t>Peers</a:t>
            </a:r>
            <a:r>
              <a:rPr lang="hr-HR" dirty="0"/>
              <a:t>(Trans1</a:t>
            </a:r>
            <a:r>
              <a:rPr lang="hr-HR" dirty="0" smtClean="0"/>
              <a:t>) = </a:t>
            </a:r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b</a:t>
            </a:r>
            <a:r>
              <a:rPr lang="hr-HR" dirty="0" smtClean="0"/>
              <a:t>) ∩ </a:t>
            </a:r>
            <a:r>
              <a:rPr lang="hr-HR" dirty="0" err="1" smtClean="0"/>
              <a:t>Peers</a:t>
            </a:r>
            <a:r>
              <a:rPr lang="hr-HR" dirty="0" smtClean="0"/>
              <a:t>(Trans1) = </a:t>
            </a:r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c</a:t>
            </a:r>
            <a:r>
              <a:rPr lang="hr-HR" dirty="0" smtClean="0"/>
              <a:t>)</a:t>
            </a:r>
            <a:r>
              <a:rPr lang="hr-HR" dirty="0"/>
              <a:t> </a:t>
            </a:r>
            <a:r>
              <a:rPr lang="hr-HR" dirty="0" smtClean="0"/>
              <a:t>∩ </a:t>
            </a:r>
            <a:r>
              <a:rPr lang="hr-HR" dirty="0" err="1"/>
              <a:t>Peers</a:t>
            </a:r>
            <a:r>
              <a:rPr lang="hr-HR" dirty="0"/>
              <a:t>(Trans1</a:t>
            </a:r>
            <a:r>
              <a:rPr lang="hr-HR" dirty="0" smtClean="0"/>
              <a:t>) = </a:t>
            </a:r>
            <a:endParaRPr lang="hr-HR" dirty="0"/>
          </a:p>
          <a:p>
            <a:pPr marL="457200" lvl="1" indent="0"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727" y="1500903"/>
            <a:ext cx="3625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i="1" dirty="0" err="1" smtClean="0">
                <a:solidFill>
                  <a:srgbClr val="FF0000"/>
                </a:solidFill>
              </a:rPr>
              <a:t>Entry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r>
              <a:rPr lang="hr-HR" i="1" dirty="0" err="1" smtClean="0">
                <a:solidFill>
                  <a:srgbClr val="FF0000"/>
                </a:solidFill>
              </a:rPr>
              <a:t>nodes</a:t>
            </a:r>
            <a:r>
              <a:rPr lang="hr-HR" i="1" dirty="0" smtClean="0">
                <a:solidFill>
                  <a:srgbClr val="FF0000"/>
                </a:solidFill>
              </a:rPr>
              <a:t> (EN) </a:t>
            </a:r>
            <a:r>
              <a:rPr lang="hr-HR" i="1" dirty="0" err="1" smtClean="0">
                <a:solidFill>
                  <a:srgbClr val="FF0000"/>
                </a:solidFill>
              </a:rPr>
              <a:t>sets</a:t>
            </a:r>
            <a:r>
              <a:rPr lang="hr-HR" i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ADDR(C</a:t>
            </a:r>
            <a:r>
              <a:rPr lang="hr-HR" baseline="-25000" dirty="0" smtClean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rgbClr val="FF0000"/>
                </a:solidFill>
              </a:rPr>
              <a:t>) = (3,5,11,13,17)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hr-HR" dirty="0">
                <a:solidFill>
                  <a:srgbClr val="FF0000"/>
                </a:solidFill>
              </a:rPr>
              <a:t>ADDR(</a:t>
            </a:r>
            <a:r>
              <a:rPr lang="hr-HR" dirty="0" err="1">
                <a:solidFill>
                  <a:srgbClr val="FF0000"/>
                </a:solidFill>
              </a:rPr>
              <a:t>C</a:t>
            </a:r>
            <a:r>
              <a:rPr lang="hr-HR" baseline="-25000" dirty="0" err="1">
                <a:solidFill>
                  <a:srgbClr val="FF0000"/>
                </a:solidFill>
              </a:rPr>
              <a:t>b</a:t>
            </a:r>
            <a:r>
              <a:rPr lang="hr-HR" dirty="0">
                <a:solidFill>
                  <a:srgbClr val="FF0000"/>
                </a:solidFill>
              </a:rPr>
              <a:t>) = (5,7,13,9,2)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ADDR(</a:t>
            </a:r>
            <a:r>
              <a:rPr lang="hr-HR" dirty="0" err="1">
                <a:solidFill>
                  <a:srgbClr val="FF0000"/>
                </a:solidFill>
              </a:rPr>
              <a:t>C</a:t>
            </a:r>
            <a:r>
              <a:rPr lang="hr-HR" baseline="-25000" dirty="0" err="1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) = (1,7,4,5)</a:t>
            </a:r>
          </a:p>
          <a:p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6721433" y="2778827"/>
            <a:ext cx="439387" cy="1068778"/>
          </a:xfrm>
          <a:prstGeom prst="rightBrace">
            <a:avLst>
              <a:gd name="adj1" fmla="val 263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96210" y="2931995"/>
            <a:ext cx="2495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 smtClean="0">
                <a:solidFill>
                  <a:srgbClr val="FF0000"/>
                </a:solidFill>
              </a:rPr>
              <a:t>It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r>
              <a:rPr lang="hr-HR" i="1" dirty="0" err="1" smtClean="0">
                <a:solidFill>
                  <a:srgbClr val="FF0000"/>
                </a:solidFill>
              </a:rPr>
              <a:t>is</a:t>
            </a:r>
            <a:r>
              <a:rPr lang="hr-HR" i="1" dirty="0" smtClean="0">
                <a:solidFill>
                  <a:srgbClr val="FF0000"/>
                </a:solidFill>
              </a:rPr>
              <a:t> a</a:t>
            </a:r>
            <a:r>
              <a:rPr lang="en-US" i="1" dirty="0" err="1" smtClean="0">
                <a:solidFill>
                  <a:srgbClr val="FF0000"/>
                </a:solidFill>
              </a:rPr>
              <a:t>mbiguous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r>
              <a:rPr lang="hr-HR" i="1" dirty="0" err="1" smtClean="0">
                <a:solidFill>
                  <a:srgbClr val="FF0000"/>
                </a:solidFill>
              </a:rPr>
              <a:t>if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or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baseline="-25000" dirty="0" err="1">
                <a:solidFill>
                  <a:srgbClr val="FF0000"/>
                </a:solidFill>
              </a:rPr>
              <a:t>b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or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</a:t>
            </a:r>
            <a:r>
              <a:rPr lang="hr-HR" i="1" baseline="-25000" dirty="0" err="1">
                <a:solidFill>
                  <a:srgbClr val="FF0000"/>
                </a:solidFill>
              </a:rPr>
              <a:t>c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generated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transaction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548" y="1868035"/>
            <a:ext cx="382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3,5,10,8,1,2,12,17,6,14,11,9,7,4,13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01089" y="2667861"/>
            <a:ext cx="202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3,5,17,11,13)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337" y="3027175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5,2,9,7,13)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336" y="3396507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 smtClean="0">
                <a:solidFill>
                  <a:srgbClr val="0070C0"/>
                </a:solidFill>
              </a:rPr>
              <a:t>(5,1,7,4)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167" y="1045348"/>
            <a:ext cx="25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First 15 </a:t>
            </a:r>
            <a:r>
              <a:rPr lang="hr-HR" b="1" dirty="0" err="1" smtClean="0">
                <a:solidFill>
                  <a:srgbClr val="0070C0"/>
                </a:solidFill>
              </a:rPr>
              <a:t>transactions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7" grpId="0"/>
      <p:bldP spid="12" grpId="0"/>
      <p:bldP spid="13" grpId="0"/>
      <p:bldP spid="1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to </a:t>
            </a:r>
            <a:r>
              <a:rPr lang="hr-HR" dirty="0" err="1" smtClean="0"/>
              <a:t>deanonimize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Receiving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peers</a:t>
            </a:r>
            <a:endParaRPr lang="hr-HR" dirty="0" smtClean="0"/>
          </a:p>
          <a:p>
            <a:pPr lvl="1"/>
            <a:r>
              <a:rPr lang="hr-HR" dirty="0" err="1" smtClean="0"/>
              <a:t>Peers</a:t>
            </a:r>
            <a:r>
              <a:rPr lang="hr-HR" dirty="0" smtClean="0"/>
              <a:t>(Trans1): [                   ,12,17,6,14,11,9,7,4,13 ,19…]</a:t>
            </a:r>
          </a:p>
          <a:p>
            <a:r>
              <a:rPr lang="hr-HR" dirty="0" err="1" smtClean="0"/>
              <a:t>Checking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EN </a:t>
            </a:r>
            <a:r>
              <a:rPr lang="hr-HR" dirty="0" err="1" smtClean="0"/>
              <a:t>sets</a:t>
            </a:r>
            <a:endParaRPr lang="hr-HR" dirty="0"/>
          </a:p>
          <a:p>
            <a:pPr lvl="1"/>
            <a:r>
              <a:rPr lang="hr-HR" dirty="0"/>
              <a:t>ADDR(C</a:t>
            </a:r>
            <a:r>
              <a:rPr lang="hr-HR" baseline="-25000" dirty="0"/>
              <a:t>a</a:t>
            </a:r>
            <a:r>
              <a:rPr lang="hr-HR" dirty="0" smtClean="0"/>
              <a:t>) ∩ </a:t>
            </a:r>
            <a:r>
              <a:rPr lang="hr-HR" dirty="0" err="1"/>
              <a:t>Peers</a:t>
            </a:r>
            <a:r>
              <a:rPr lang="hr-HR" dirty="0"/>
              <a:t>(Trans1</a:t>
            </a:r>
            <a:r>
              <a:rPr lang="hr-HR" dirty="0" smtClean="0"/>
              <a:t>) = </a:t>
            </a:r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b</a:t>
            </a:r>
            <a:r>
              <a:rPr lang="hr-HR" dirty="0" smtClean="0"/>
              <a:t>) ∩ </a:t>
            </a:r>
            <a:r>
              <a:rPr lang="hr-HR" dirty="0" err="1" smtClean="0"/>
              <a:t>Peers</a:t>
            </a:r>
            <a:r>
              <a:rPr lang="hr-HR" dirty="0" smtClean="0"/>
              <a:t>(Trans1) = </a:t>
            </a:r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c</a:t>
            </a:r>
            <a:r>
              <a:rPr lang="hr-HR" dirty="0" smtClean="0"/>
              <a:t>)</a:t>
            </a:r>
            <a:r>
              <a:rPr lang="hr-HR" dirty="0"/>
              <a:t> </a:t>
            </a:r>
            <a:r>
              <a:rPr lang="hr-HR" dirty="0" smtClean="0"/>
              <a:t>∩ </a:t>
            </a:r>
            <a:r>
              <a:rPr lang="hr-HR" dirty="0" err="1"/>
              <a:t>Peers</a:t>
            </a:r>
            <a:r>
              <a:rPr lang="hr-HR" dirty="0"/>
              <a:t>(Trans1</a:t>
            </a:r>
            <a:r>
              <a:rPr lang="hr-HR" dirty="0" smtClean="0"/>
              <a:t>) = </a:t>
            </a:r>
            <a:endParaRPr lang="hr-HR" dirty="0"/>
          </a:p>
          <a:p>
            <a:pPr lvl="1"/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727" y="1500903"/>
            <a:ext cx="3625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i="1" dirty="0" err="1" smtClean="0">
                <a:solidFill>
                  <a:srgbClr val="FF0000"/>
                </a:solidFill>
              </a:rPr>
              <a:t>Entry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r>
              <a:rPr lang="hr-HR" i="1" dirty="0" err="1" smtClean="0">
                <a:solidFill>
                  <a:srgbClr val="FF0000"/>
                </a:solidFill>
              </a:rPr>
              <a:t>nodes</a:t>
            </a:r>
            <a:r>
              <a:rPr lang="hr-HR" i="1" dirty="0" smtClean="0">
                <a:solidFill>
                  <a:srgbClr val="FF0000"/>
                </a:solidFill>
              </a:rPr>
              <a:t> (EN) </a:t>
            </a:r>
            <a:r>
              <a:rPr lang="hr-HR" i="1" dirty="0" err="1" smtClean="0">
                <a:solidFill>
                  <a:srgbClr val="FF0000"/>
                </a:solidFill>
              </a:rPr>
              <a:t>sets</a:t>
            </a:r>
            <a:r>
              <a:rPr lang="hr-HR" i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ADDR(C</a:t>
            </a:r>
            <a:r>
              <a:rPr lang="hr-HR" baseline="-25000" dirty="0" smtClean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rgbClr val="FF0000"/>
                </a:solidFill>
              </a:rPr>
              <a:t>) = (3,5,11,13,17)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hr-HR" dirty="0">
                <a:solidFill>
                  <a:srgbClr val="FF0000"/>
                </a:solidFill>
              </a:rPr>
              <a:t>ADDR(</a:t>
            </a:r>
            <a:r>
              <a:rPr lang="hr-HR" dirty="0" err="1">
                <a:solidFill>
                  <a:srgbClr val="FF0000"/>
                </a:solidFill>
              </a:rPr>
              <a:t>C</a:t>
            </a:r>
            <a:r>
              <a:rPr lang="hr-HR" baseline="-25000" dirty="0" err="1">
                <a:solidFill>
                  <a:srgbClr val="FF0000"/>
                </a:solidFill>
              </a:rPr>
              <a:t>b</a:t>
            </a:r>
            <a:r>
              <a:rPr lang="hr-HR" dirty="0">
                <a:solidFill>
                  <a:srgbClr val="FF0000"/>
                </a:solidFill>
              </a:rPr>
              <a:t>) = (5,7,13,9,2)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ADDR(</a:t>
            </a:r>
            <a:r>
              <a:rPr lang="hr-HR" dirty="0" err="1">
                <a:solidFill>
                  <a:srgbClr val="FF0000"/>
                </a:solidFill>
              </a:rPr>
              <a:t>C</a:t>
            </a:r>
            <a:r>
              <a:rPr lang="hr-HR" baseline="-25000" dirty="0" err="1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) = (1,7,4,5)</a:t>
            </a:r>
          </a:p>
          <a:p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5344936" y="2705504"/>
            <a:ext cx="439387" cy="1068778"/>
          </a:xfrm>
          <a:prstGeom prst="rightBrace">
            <a:avLst>
              <a:gd name="adj1" fmla="val 263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62422" y="2774186"/>
            <a:ext cx="242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Not enough to distinguish client (3 nodes needed)!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1089" y="2667861"/>
            <a:ext cx="202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3,5)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337" y="3027175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5,2)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7386" y="5049302"/>
            <a:ext cx="798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C00000"/>
                </a:solidFill>
              </a:rPr>
              <a:t>𝐵𝑖𝑟𝑦𝑢𝑘𝑜𝑣, 𝐾ℎ𝑜𝑣𝑟𝑎𝑡𝑜𝑣𝑖𝑐ℎ, 𝑃𝑢𝑠𝑡𝑜𝑔𝑎𝑟𝑜𝑣, 𝐽𝑢𝑙𝑦 </a:t>
            </a:r>
            <a:r>
              <a:rPr lang="hr-HR" b="1" u="sng" dirty="0" smtClean="0">
                <a:solidFill>
                  <a:srgbClr val="C00000"/>
                </a:solidFill>
              </a:rPr>
              <a:t>2014: </a:t>
            </a:r>
            <a:r>
              <a:rPr lang="hr-HR" b="1" u="sng" dirty="0" err="1" smtClean="0">
                <a:solidFill>
                  <a:srgbClr val="C00000"/>
                </a:solidFill>
              </a:rPr>
              <a:t>best</a:t>
            </a:r>
            <a:r>
              <a:rPr lang="hr-HR" b="1" u="sng" dirty="0" smtClean="0">
                <a:solidFill>
                  <a:srgbClr val="C00000"/>
                </a:solidFill>
              </a:rPr>
              <a:t> </a:t>
            </a:r>
            <a:r>
              <a:rPr lang="hr-HR" b="1" u="sng" dirty="0" err="1" smtClean="0">
                <a:solidFill>
                  <a:srgbClr val="C00000"/>
                </a:solidFill>
              </a:rPr>
              <a:t>balance</a:t>
            </a:r>
            <a:r>
              <a:rPr lang="hr-HR" b="1" u="sng" dirty="0" smtClean="0">
                <a:solidFill>
                  <a:srgbClr val="C00000"/>
                </a:solidFill>
              </a:rPr>
              <a:t> </a:t>
            </a:r>
            <a:r>
              <a:rPr lang="hr-HR" b="1" u="sng" dirty="0" err="1" smtClean="0">
                <a:solidFill>
                  <a:srgbClr val="C00000"/>
                </a:solidFill>
              </a:rPr>
              <a:t>is</a:t>
            </a:r>
            <a:r>
              <a:rPr lang="hr-HR" b="1" u="sng" dirty="0" smtClean="0">
                <a:solidFill>
                  <a:srgbClr val="C00000"/>
                </a:solidFill>
              </a:rPr>
              <a:t> q=10</a:t>
            </a: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336" y="3396507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 smtClean="0">
                <a:solidFill>
                  <a:srgbClr val="0070C0"/>
                </a:solidFill>
              </a:rPr>
              <a:t>(5,1)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9753" y="1861174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3,5,10,8,1,2</a:t>
            </a:r>
            <a:endParaRPr lang="en-GB" sz="2000" dirty="0"/>
          </a:p>
        </p:txBody>
      </p:sp>
      <p:sp>
        <p:nvSpPr>
          <p:cNvPr id="16" name="Up Arrow 15"/>
          <p:cNvSpPr/>
          <p:nvPr/>
        </p:nvSpPr>
        <p:spPr>
          <a:xfrm rot="2778454">
            <a:off x="4279199" y="1030456"/>
            <a:ext cx="451263" cy="1054450"/>
          </a:xfrm>
          <a:prstGeom prst="upArrow">
            <a:avLst/>
          </a:prstGeom>
          <a:solidFill>
            <a:srgbClr val="0070C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0967" y="1045348"/>
            <a:ext cx="25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First 6 </a:t>
            </a:r>
            <a:r>
              <a:rPr lang="hr-HR" b="1" dirty="0" err="1" smtClean="0">
                <a:solidFill>
                  <a:srgbClr val="0070C0"/>
                </a:solidFill>
              </a:rPr>
              <a:t>transactions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to </a:t>
            </a:r>
            <a:r>
              <a:rPr lang="hr-HR" dirty="0" err="1" smtClean="0"/>
              <a:t>deanonimize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Receiving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peers</a:t>
            </a:r>
            <a:endParaRPr lang="hr-HR" dirty="0" smtClean="0"/>
          </a:p>
          <a:p>
            <a:pPr lvl="1"/>
            <a:r>
              <a:rPr lang="hr-HR" dirty="0" err="1" smtClean="0"/>
              <a:t>Peers</a:t>
            </a:r>
            <a:r>
              <a:rPr lang="hr-HR" dirty="0" smtClean="0"/>
              <a:t>(Trans1): [                   ,               ,11,9,7,4,13 ,19…]</a:t>
            </a:r>
          </a:p>
          <a:p>
            <a:r>
              <a:rPr lang="hr-HR" dirty="0" err="1" smtClean="0"/>
              <a:t>Checking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EN </a:t>
            </a:r>
            <a:r>
              <a:rPr lang="hr-HR" dirty="0" err="1" smtClean="0"/>
              <a:t>sets</a:t>
            </a:r>
            <a:endParaRPr lang="hr-HR" dirty="0"/>
          </a:p>
          <a:p>
            <a:pPr lvl="1"/>
            <a:r>
              <a:rPr lang="hr-HR" dirty="0"/>
              <a:t>ADDR(C</a:t>
            </a:r>
            <a:r>
              <a:rPr lang="hr-HR" baseline="-25000" dirty="0"/>
              <a:t>a</a:t>
            </a:r>
            <a:r>
              <a:rPr lang="hr-HR" dirty="0" smtClean="0"/>
              <a:t>) ∩ </a:t>
            </a:r>
            <a:r>
              <a:rPr lang="hr-HR" dirty="0" err="1"/>
              <a:t>Peers</a:t>
            </a:r>
            <a:r>
              <a:rPr lang="hr-HR" dirty="0"/>
              <a:t>(Trans1</a:t>
            </a:r>
            <a:r>
              <a:rPr lang="hr-HR" dirty="0" smtClean="0"/>
              <a:t>) = </a:t>
            </a:r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b</a:t>
            </a:r>
            <a:r>
              <a:rPr lang="hr-HR" dirty="0" smtClean="0"/>
              <a:t>) ∩ </a:t>
            </a:r>
            <a:r>
              <a:rPr lang="hr-HR" dirty="0" err="1" smtClean="0"/>
              <a:t>Peers</a:t>
            </a:r>
            <a:r>
              <a:rPr lang="hr-HR" dirty="0" smtClean="0"/>
              <a:t>(Trans1) = </a:t>
            </a:r>
          </a:p>
          <a:p>
            <a:pPr lvl="1"/>
            <a:r>
              <a:rPr lang="hr-HR" dirty="0" smtClean="0"/>
              <a:t>ADDR(</a:t>
            </a:r>
            <a:r>
              <a:rPr lang="hr-HR" dirty="0" err="1" smtClean="0"/>
              <a:t>C</a:t>
            </a:r>
            <a:r>
              <a:rPr lang="hr-HR" baseline="-25000" dirty="0" err="1" smtClean="0"/>
              <a:t>c</a:t>
            </a:r>
            <a:r>
              <a:rPr lang="hr-HR" dirty="0" smtClean="0"/>
              <a:t>)</a:t>
            </a:r>
            <a:r>
              <a:rPr lang="hr-HR" dirty="0"/>
              <a:t> </a:t>
            </a:r>
            <a:r>
              <a:rPr lang="hr-HR" dirty="0" smtClean="0"/>
              <a:t>∩ </a:t>
            </a:r>
            <a:r>
              <a:rPr lang="hr-HR" dirty="0" err="1"/>
              <a:t>Peers</a:t>
            </a:r>
            <a:r>
              <a:rPr lang="hr-HR" dirty="0"/>
              <a:t>(Trans1</a:t>
            </a:r>
            <a:r>
              <a:rPr lang="hr-HR" dirty="0" smtClean="0"/>
              <a:t>) = </a:t>
            </a:r>
            <a:endParaRPr lang="hr-HR" dirty="0"/>
          </a:p>
          <a:p>
            <a:pPr lvl="1"/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727" y="1500903"/>
            <a:ext cx="3625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i="1" dirty="0" err="1" smtClean="0">
                <a:solidFill>
                  <a:srgbClr val="FF0000"/>
                </a:solidFill>
              </a:rPr>
              <a:t>Entry</a:t>
            </a:r>
            <a:r>
              <a:rPr lang="hr-HR" i="1" dirty="0" smtClean="0">
                <a:solidFill>
                  <a:srgbClr val="FF0000"/>
                </a:solidFill>
              </a:rPr>
              <a:t> </a:t>
            </a:r>
            <a:r>
              <a:rPr lang="hr-HR" i="1" dirty="0" err="1" smtClean="0">
                <a:solidFill>
                  <a:srgbClr val="FF0000"/>
                </a:solidFill>
              </a:rPr>
              <a:t>nodes</a:t>
            </a:r>
            <a:r>
              <a:rPr lang="hr-HR" i="1" dirty="0" smtClean="0">
                <a:solidFill>
                  <a:srgbClr val="FF0000"/>
                </a:solidFill>
              </a:rPr>
              <a:t> (EN) </a:t>
            </a:r>
            <a:r>
              <a:rPr lang="hr-HR" i="1" dirty="0" err="1" smtClean="0">
                <a:solidFill>
                  <a:srgbClr val="FF0000"/>
                </a:solidFill>
              </a:rPr>
              <a:t>sets</a:t>
            </a:r>
            <a:r>
              <a:rPr lang="hr-HR" i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ADDR(C</a:t>
            </a:r>
            <a:r>
              <a:rPr lang="hr-HR" baseline="-25000" dirty="0" smtClean="0">
                <a:solidFill>
                  <a:srgbClr val="FF0000"/>
                </a:solidFill>
              </a:rPr>
              <a:t>a</a:t>
            </a:r>
            <a:r>
              <a:rPr lang="hr-HR" dirty="0">
                <a:solidFill>
                  <a:srgbClr val="FF0000"/>
                </a:solidFill>
              </a:rPr>
              <a:t>) = (3,5,11,13,17)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hr-HR" dirty="0">
                <a:solidFill>
                  <a:srgbClr val="FF0000"/>
                </a:solidFill>
              </a:rPr>
              <a:t>ADDR(</a:t>
            </a:r>
            <a:r>
              <a:rPr lang="hr-HR" dirty="0" err="1">
                <a:solidFill>
                  <a:srgbClr val="FF0000"/>
                </a:solidFill>
              </a:rPr>
              <a:t>C</a:t>
            </a:r>
            <a:r>
              <a:rPr lang="hr-HR" baseline="-25000" dirty="0" err="1">
                <a:solidFill>
                  <a:srgbClr val="FF0000"/>
                </a:solidFill>
              </a:rPr>
              <a:t>b</a:t>
            </a:r>
            <a:r>
              <a:rPr lang="hr-HR" dirty="0">
                <a:solidFill>
                  <a:srgbClr val="FF0000"/>
                </a:solidFill>
              </a:rPr>
              <a:t>) = (5,7,13,9,2)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ADDR(</a:t>
            </a:r>
            <a:r>
              <a:rPr lang="hr-HR" dirty="0" err="1">
                <a:solidFill>
                  <a:srgbClr val="FF0000"/>
                </a:solidFill>
              </a:rPr>
              <a:t>C</a:t>
            </a:r>
            <a:r>
              <a:rPr lang="hr-HR" baseline="-25000" dirty="0" err="1">
                <a:solidFill>
                  <a:srgbClr val="FF0000"/>
                </a:solidFill>
              </a:rPr>
              <a:t>c</a:t>
            </a:r>
            <a:r>
              <a:rPr lang="hr-HR" dirty="0">
                <a:solidFill>
                  <a:srgbClr val="FF0000"/>
                </a:solidFill>
              </a:rPr>
              <a:t>) = (1,7,4,5)</a:t>
            </a:r>
          </a:p>
          <a:p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5604474" y="2714484"/>
            <a:ext cx="439387" cy="1068778"/>
          </a:xfrm>
          <a:prstGeom prst="rightBrace">
            <a:avLst>
              <a:gd name="adj1" fmla="val 263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09453" y="2934842"/>
            <a:ext cx="242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rgbClr val="FF0000"/>
                </a:solidFill>
              </a:rPr>
              <a:t>Node</a:t>
            </a:r>
            <a:r>
              <a:rPr lang="hr-HR" b="1" dirty="0" smtClean="0">
                <a:solidFill>
                  <a:srgbClr val="FF0000"/>
                </a:solidFill>
              </a:rPr>
              <a:t> Ca </a:t>
            </a:r>
            <a:r>
              <a:rPr lang="hr-HR" b="1" dirty="0" err="1" smtClean="0">
                <a:solidFill>
                  <a:srgbClr val="FF0000"/>
                </a:solidFill>
              </a:rPr>
              <a:t>generated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transaction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1089" y="2667861"/>
            <a:ext cx="202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3,5, 17)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337" y="3027175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5,2)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336" y="3396507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r-HR" dirty="0" smtClean="0">
                <a:solidFill>
                  <a:srgbClr val="0070C0"/>
                </a:solidFill>
              </a:rPr>
              <a:t>(5,1)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388" y="188927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3,5,10,8,1,2</a:t>
            </a:r>
            <a:r>
              <a:rPr lang="hr-HR" dirty="0"/>
              <a:t>,12,17,6,14</a:t>
            </a:r>
            <a:endParaRPr lang="en-GB" dirty="0"/>
          </a:p>
        </p:txBody>
      </p:sp>
      <p:sp>
        <p:nvSpPr>
          <p:cNvPr id="14" name="Up Arrow 13"/>
          <p:cNvSpPr/>
          <p:nvPr/>
        </p:nvSpPr>
        <p:spPr>
          <a:xfrm rot="2778454">
            <a:off x="4635458" y="1045468"/>
            <a:ext cx="451263" cy="1054450"/>
          </a:xfrm>
          <a:prstGeom prst="upArrow">
            <a:avLst/>
          </a:prstGeom>
          <a:solidFill>
            <a:srgbClr val="0070C0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8167" y="1045348"/>
            <a:ext cx="25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First 10 </a:t>
            </a:r>
            <a:r>
              <a:rPr lang="hr-HR" b="1" dirty="0" err="1" smtClean="0">
                <a:solidFill>
                  <a:srgbClr val="0070C0"/>
                </a:solidFill>
              </a:rPr>
              <a:t>transactions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5" grpId="0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i="1" dirty="0" err="1" smtClean="0"/>
              <a:t>Peer</a:t>
            </a:r>
            <a:r>
              <a:rPr lang="hr-HR" sz="2000" i="1" dirty="0" smtClean="0"/>
              <a:t>-to-</a:t>
            </a:r>
            <a:r>
              <a:rPr lang="hr-HR" sz="2000" i="1" dirty="0" err="1" smtClean="0"/>
              <a:t>peer</a:t>
            </a:r>
            <a:r>
              <a:rPr lang="hr-HR" sz="2000" dirty="0" smtClean="0"/>
              <a:t>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 smtClean="0"/>
              <a:t>Peers</a:t>
            </a:r>
            <a:r>
              <a:rPr lang="hr-HR" sz="2000" dirty="0" smtClean="0"/>
              <a:t> are </a:t>
            </a:r>
            <a:r>
              <a:rPr lang="hr-HR" sz="2000" dirty="0" err="1" smtClean="0"/>
              <a:t>generating</a:t>
            </a:r>
            <a:r>
              <a:rPr lang="hr-HR" sz="2000" dirty="0" smtClean="0"/>
              <a:t> </a:t>
            </a:r>
            <a:r>
              <a:rPr lang="hr-HR" sz="2000" i="1" dirty="0" err="1" smtClean="0"/>
              <a:t>transactions</a:t>
            </a:r>
            <a:endParaRPr lang="hr-HR" sz="2000" i="1" dirty="0" smtClean="0"/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broadcast</a:t>
            </a:r>
            <a:r>
              <a:rPr lang="hr-HR" sz="2000" dirty="0" smtClean="0"/>
              <a:t> </a:t>
            </a:r>
            <a:r>
              <a:rPr lang="hr-HR" sz="2000" dirty="0" err="1" smtClean="0"/>
              <a:t>them</a:t>
            </a:r>
            <a:r>
              <a:rPr lang="hr-HR" sz="2000" dirty="0" smtClean="0"/>
              <a:t> on network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prstClr val="black"/>
                </a:solidFill>
              </a:rPr>
              <a:t>Miners</a:t>
            </a:r>
            <a:r>
              <a:rPr lang="hr-HR" sz="2000" dirty="0" smtClean="0">
                <a:solidFill>
                  <a:prstClr val="black"/>
                </a:solidFill>
              </a:rPr>
              <a:t> are </a:t>
            </a:r>
            <a:r>
              <a:rPr lang="hr-HR" sz="2000" dirty="0" err="1" smtClean="0">
                <a:solidFill>
                  <a:prstClr val="black"/>
                </a:solidFill>
              </a:rPr>
              <a:t>peers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that</a:t>
            </a:r>
            <a:r>
              <a:rPr lang="hr-HR" sz="2000" dirty="0" smtClean="0">
                <a:solidFill>
                  <a:prstClr val="black"/>
                </a:solidFill>
              </a:rPr>
              <a:t> are </a:t>
            </a:r>
            <a:r>
              <a:rPr lang="hr-HR" sz="2000" dirty="0" err="1" smtClean="0">
                <a:solidFill>
                  <a:prstClr val="black"/>
                </a:solidFill>
              </a:rPr>
              <a:t>collecting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transactions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	</a:t>
            </a:r>
            <a:r>
              <a:rPr lang="hr-HR" sz="2000" dirty="0" err="1" smtClean="0">
                <a:solidFill>
                  <a:prstClr val="black"/>
                </a:solidFill>
              </a:rPr>
              <a:t>and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trying</a:t>
            </a:r>
            <a:r>
              <a:rPr lang="hr-HR" sz="2000" dirty="0" smtClean="0">
                <a:solidFill>
                  <a:prstClr val="black"/>
                </a:solidFill>
              </a:rPr>
              <a:t> to </a:t>
            </a:r>
            <a:r>
              <a:rPr lang="hr-HR" sz="2000" dirty="0" err="1" smtClean="0">
                <a:solidFill>
                  <a:prstClr val="black"/>
                </a:solidFill>
              </a:rPr>
              <a:t>generate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i="1" dirty="0" err="1" smtClean="0">
                <a:solidFill>
                  <a:prstClr val="black"/>
                </a:solidFill>
              </a:rPr>
              <a:t>block</a:t>
            </a:r>
            <a:endParaRPr lang="hr-HR" sz="2000" i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err="1" smtClean="0">
                <a:solidFill>
                  <a:prstClr val="black"/>
                </a:solidFill>
              </a:rPr>
              <a:t>Block</a:t>
            </a:r>
            <a:r>
              <a:rPr lang="hr-HR" sz="2000" dirty="0" smtClean="0">
                <a:solidFill>
                  <a:prstClr val="black"/>
                </a:solidFill>
              </a:rPr>
              <a:t> = </a:t>
            </a:r>
            <a:r>
              <a:rPr lang="hr-HR" sz="2000" dirty="0" err="1" smtClean="0">
                <a:solidFill>
                  <a:prstClr val="black"/>
                </a:solidFill>
              </a:rPr>
              <a:t>collected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transactions</a:t>
            </a:r>
            <a:r>
              <a:rPr lang="hr-HR" sz="2000" dirty="0" smtClean="0">
                <a:solidFill>
                  <a:prstClr val="black"/>
                </a:solidFill>
              </a:rPr>
              <a:t> + </a:t>
            </a:r>
            <a:r>
              <a:rPr lang="hr-HR" sz="2000" i="1" dirty="0" err="1" smtClean="0">
                <a:solidFill>
                  <a:prstClr val="black"/>
                </a:solidFill>
              </a:rPr>
              <a:t>proof-of-work</a:t>
            </a:r>
            <a:endParaRPr lang="hr-HR" sz="2000" i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prstClr val="black"/>
                </a:solidFill>
              </a:rPr>
              <a:t>Miner </a:t>
            </a:r>
            <a:r>
              <a:rPr lang="hr-HR" sz="2000" dirty="0" err="1" smtClean="0">
                <a:solidFill>
                  <a:prstClr val="black"/>
                </a:solidFill>
              </a:rPr>
              <a:t>that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first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inserts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proof-of-work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in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block</a:t>
            </a:r>
            <a:endParaRPr lang="hr-HR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	</a:t>
            </a:r>
            <a:r>
              <a:rPr lang="hr-HR" sz="2000" dirty="0" err="1" smtClean="0">
                <a:solidFill>
                  <a:prstClr val="black"/>
                </a:solidFill>
              </a:rPr>
              <a:t>is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broadcasting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block</a:t>
            </a:r>
            <a:r>
              <a:rPr lang="hr-HR" sz="2000" dirty="0" smtClean="0">
                <a:solidFill>
                  <a:prstClr val="black"/>
                </a:solidFill>
              </a:rPr>
              <a:t> to network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prstClr val="black"/>
                </a:solidFill>
              </a:rPr>
              <a:t>A</a:t>
            </a:r>
            <a:r>
              <a:rPr lang="en-GB" sz="2000" dirty="0" err="1" smtClean="0">
                <a:solidFill>
                  <a:prstClr val="black"/>
                </a:solidFill>
              </a:rPr>
              <a:t>ll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peers are adding new blocks on top of </a:t>
            </a:r>
            <a:endParaRPr lang="hr-HR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	</a:t>
            </a:r>
            <a:r>
              <a:rPr lang="en-GB" sz="2000" dirty="0" smtClean="0">
                <a:solidFill>
                  <a:prstClr val="black"/>
                </a:solidFill>
              </a:rPr>
              <a:t>previous </a:t>
            </a:r>
            <a:r>
              <a:rPr lang="en-GB" sz="2000" dirty="0">
                <a:solidFill>
                  <a:prstClr val="black"/>
                </a:solidFill>
              </a:rPr>
              <a:t>ones - building it's own </a:t>
            </a:r>
            <a:r>
              <a:rPr lang="en-GB" sz="2000" i="1" dirty="0" err="1">
                <a:solidFill>
                  <a:prstClr val="black"/>
                </a:solidFill>
              </a:rPr>
              <a:t>blockchain</a:t>
            </a:r>
            <a:r>
              <a:rPr lang="en-GB" sz="2000" dirty="0">
                <a:solidFill>
                  <a:prstClr val="black"/>
                </a:solidFill>
              </a:rPr>
              <a:t>	</a:t>
            </a:r>
            <a:endParaRPr lang="hr-H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sz="2000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8442104" y="1521117"/>
            <a:ext cx="2719382" cy="2557450"/>
            <a:chOff x="7716413" y="2188543"/>
            <a:chExt cx="2719382" cy="2557450"/>
          </a:xfrm>
        </p:grpSpPr>
        <p:sp>
          <p:nvSpPr>
            <p:cNvPr id="5" name="Oval 4"/>
            <p:cNvSpPr/>
            <p:nvPr/>
          </p:nvSpPr>
          <p:spPr>
            <a:xfrm>
              <a:off x="8455377" y="2571331"/>
              <a:ext cx="435935" cy="41467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45190" y="4172310"/>
              <a:ext cx="435935" cy="41467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646764" y="3145616"/>
              <a:ext cx="435935" cy="41467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16413" y="3340957"/>
              <a:ext cx="435935" cy="41467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366330" y="3682307"/>
              <a:ext cx="435935" cy="41467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812454" y="4134571"/>
              <a:ext cx="435935" cy="41467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>
              <a:stCxn id="5" idx="6"/>
              <a:endCxn id="34" idx="1"/>
            </p:cNvCxnSpPr>
            <p:nvPr/>
          </p:nvCxnSpPr>
          <p:spPr>
            <a:xfrm>
              <a:off x="8891312" y="2778666"/>
              <a:ext cx="1108548" cy="6735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34" idx="2"/>
            </p:cNvCxnSpPr>
            <p:nvPr/>
          </p:nvCxnSpPr>
          <p:spPr>
            <a:xfrm>
              <a:off x="9088010" y="3336990"/>
              <a:ext cx="848009" cy="2618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34" idx="2"/>
            </p:cNvCxnSpPr>
            <p:nvPr/>
          </p:nvCxnSpPr>
          <p:spPr>
            <a:xfrm flipV="1">
              <a:off x="8788528" y="3598829"/>
              <a:ext cx="1147491" cy="3321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34" idx="3"/>
            </p:cNvCxnSpPr>
            <p:nvPr/>
          </p:nvCxnSpPr>
          <p:spPr>
            <a:xfrm flipV="1">
              <a:off x="9236848" y="3745437"/>
              <a:ext cx="763012" cy="5906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7"/>
              <a:endCxn id="5" idx="3"/>
            </p:cNvCxnSpPr>
            <p:nvPr/>
          </p:nvCxnSpPr>
          <p:spPr>
            <a:xfrm flipV="1">
              <a:off x="8088507" y="2925274"/>
              <a:ext cx="430711" cy="4764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4"/>
              <a:endCxn id="6" idx="0"/>
            </p:cNvCxnSpPr>
            <p:nvPr/>
          </p:nvCxnSpPr>
          <p:spPr>
            <a:xfrm>
              <a:off x="7934381" y="3755627"/>
              <a:ext cx="28777" cy="4166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6"/>
              <a:endCxn id="10" idx="2"/>
            </p:cNvCxnSpPr>
            <p:nvPr/>
          </p:nvCxnSpPr>
          <p:spPr>
            <a:xfrm flipV="1">
              <a:off x="8181125" y="4341906"/>
              <a:ext cx="631329" cy="377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6" idx="7"/>
            </p:cNvCxnSpPr>
            <p:nvPr/>
          </p:nvCxnSpPr>
          <p:spPr>
            <a:xfrm flipH="1">
              <a:off x="8117284" y="4044257"/>
              <a:ext cx="334737" cy="1887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7" idx="4"/>
            </p:cNvCxnSpPr>
            <p:nvPr/>
          </p:nvCxnSpPr>
          <p:spPr>
            <a:xfrm flipH="1">
              <a:off x="8696031" y="3560286"/>
              <a:ext cx="168701" cy="155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9" idx="1"/>
            </p:cNvCxnSpPr>
            <p:nvPr/>
          </p:nvCxnSpPr>
          <p:spPr>
            <a:xfrm>
              <a:off x="8117815" y="3651082"/>
              <a:ext cx="312356" cy="919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9258182" y="2188543"/>
              <a:ext cx="435935" cy="414670"/>
            </a:xfrm>
            <a:prstGeom prst="ellipse">
              <a:avLst/>
            </a:prstGeom>
            <a:solidFill>
              <a:srgbClr val="0054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999860" y="2463075"/>
              <a:ext cx="435935" cy="414670"/>
            </a:xfrm>
            <a:prstGeom prst="ellipse">
              <a:avLst/>
            </a:prstGeom>
            <a:solidFill>
              <a:srgbClr val="0054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660941" y="4331323"/>
              <a:ext cx="435935" cy="414670"/>
            </a:xfrm>
            <a:prstGeom prst="ellipse">
              <a:avLst/>
            </a:prstGeom>
            <a:solidFill>
              <a:srgbClr val="0054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936019" y="3391494"/>
              <a:ext cx="435935" cy="414670"/>
            </a:xfrm>
            <a:prstGeom prst="ellipse">
              <a:avLst/>
            </a:prstGeom>
            <a:solidFill>
              <a:srgbClr val="0054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>
              <a:stCxn id="5" idx="7"/>
              <a:endCxn id="31" idx="2"/>
            </p:cNvCxnSpPr>
            <p:nvPr/>
          </p:nvCxnSpPr>
          <p:spPr>
            <a:xfrm flipV="1">
              <a:off x="8827471" y="2395878"/>
              <a:ext cx="430711" cy="2361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1"/>
              <a:endCxn id="31" idx="6"/>
            </p:cNvCxnSpPr>
            <p:nvPr/>
          </p:nvCxnSpPr>
          <p:spPr>
            <a:xfrm flipH="1" flipV="1">
              <a:off x="9694117" y="2395878"/>
              <a:ext cx="369584" cy="127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4" idx="4"/>
              <a:endCxn id="33" idx="0"/>
            </p:cNvCxnSpPr>
            <p:nvPr/>
          </p:nvCxnSpPr>
          <p:spPr>
            <a:xfrm flipH="1">
              <a:off x="9878909" y="3806164"/>
              <a:ext cx="275078" cy="5251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4" idx="0"/>
              <a:endCxn id="32" idx="4"/>
            </p:cNvCxnSpPr>
            <p:nvPr/>
          </p:nvCxnSpPr>
          <p:spPr>
            <a:xfrm flipV="1">
              <a:off x="10153987" y="2877745"/>
              <a:ext cx="63841" cy="5137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3" idx="2"/>
              <a:endCxn id="10" idx="5"/>
            </p:cNvCxnSpPr>
            <p:nvPr/>
          </p:nvCxnSpPr>
          <p:spPr>
            <a:xfrm flipH="1" flipV="1">
              <a:off x="9184548" y="4488514"/>
              <a:ext cx="476393" cy="501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9500411" y="4376221"/>
            <a:ext cx="886218" cy="2004807"/>
            <a:chOff x="9500415" y="4376221"/>
            <a:chExt cx="723991" cy="2004807"/>
          </a:xfrm>
        </p:grpSpPr>
        <p:grpSp>
          <p:nvGrpSpPr>
            <p:cNvPr id="67" name="Group 66"/>
            <p:cNvGrpSpPr/>
            <p:nvPr/>
          </p:nvGrpSpPr>
          <p:grpSpPr>
            <a:xfrm>
              <a:off x="9500415" y="4376221"/>
              <a:ext cx="723991" cy="2004807"/>
              <a:chOff x="9782629" y="4114461"/>
              <a:chExt cx="723991" cy="200480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782629" y="4114461"/>
                <a:ext cx="723990" cy="33250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 err="1" smtClean="0"/>
                  <a:t>Block</a:t>
                </a:r>
                <a:r>
                  <a:rPr lang="hr-HR" sz="1200" dirty="0" smtClean="0"/>
                  <a:t> N</a:t>
                </a:r>
                <a:endParaRPr lang="en-GB" sz="12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782629" y="4434865"/>
                <a:ext cx="723991" cy="33250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 err="1" smtClean="0"/>
                  <a:t>Block</a:t>
                </a:r>
                <a:r>
                  <a:rPr lang="hr-HR" sz="1200" dirty="0" smtClean="0"/>
                  <a:t> N-1</a:t>
                </a:r>
                <a:endParaRPr lang="en-GB" sz="12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790248" y="5127339"/>
                <a:ext cx="716369" cy="33250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 err="1" smtClean="0"/>
                  <a:t>Block</a:t>
                </a:r>
                <a:r>
                  <a:rPr lang="hr-HR" sz="1200" dirty="0" smtClean="0"/>
                  <a:t> 3</a:t>
                </a:r>
                <a:endParaRPr lang="en-GB" sz="12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790249" y="5454250"/>
                <a:ext cx="716369" cy="33250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 err="1" smtClean="0"/>
                  <a:t>Block</a:t>
                </a:r>
                <a:r>
                  <a:rPr lang="hr-HR" sz="1200" dirty="0" smtClean="0"/>
                  <a:t> 2</a:t>
                </a:r>
                <a:endParaRPr lang="en-GB" sz="1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790250" y="5786759"/>
                <a:ext cx="716369" cy="33250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 err="1" smtClean="0"/>
                  <a:t>Block</a:t>
                </a:r>
                <a:r>
                  <a:rPr lang="hr-HR" sz="1200" dirty="0" smtClean="0"/>
                  <a:t> 1</a:t>
                </a:r>
                <a:endParaRPr lang="en-GB" sz="1200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 rot="5400000">
              <a:off x="9723933" y="4970222"/>
              <a:ext cx="433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FF0000"/>
                  </a:solidFill>
                </a:rPr>
                <a:t>…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442104" y="3924914"/>
            <a:ext cx="186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Bitcoin</a:t>
            </a:r>
            <a:r>
              <a:rPr lang="hr-HR" sz="1400" dirty="0" smtClean="0"/>
              <a:t> network</a:t>
            </a:r>
            <a:endParaRPr lang="en-GB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9421722" y="6357177"/>
            <a:ext cx="186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Blockchain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23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Experiment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/>
              <a:t>(</a:t>
            </a:r>
            <a:r>
              <a:rPr lang="hr-HR" sz="2000" dirty="0"/>
              <a:t>𝐵𝑖𝑟𝑦𝑢𝑘𝑜𝑣, 𝐾ℎ𝑜𝑣𝑟𝑎𝑡𝑜𝑣𝑖𝑐ℎ, 𝑃𝑢𝑠𝑡𝑜𝑔𝑎𝑟𝑜𝑣, 𝐽𝑢𝑙𝑦 </a:t>
            </a:r>
            <a:r>
              <a:rPr lang="hr-HR" sz="2000" dirty="0" smtClean="0"/>
              <a:t>2014)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testnet</a:t>
            </a:r>
            <a:endParaRPr lang="hr-HR" dirty="0" smtClean="0"/>
          </a:p>
          <a:p>
            <a:pPr lvl="1"/>
            <a:r>
              <a:rPr lang="hr-HR" dirty="0" smtClean="0"/>
              <a:t>250 </a:t>
            </a:r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servers</a:t>
            </a:r>
            <a:endParaRPr lang="hr-HR" dirty="0" smtClean="0"/>
          </a:p>
          <a:p>
            <a:pPr lvl="1"/>
            <a:r>
              <a:rPr lang="hr-HR" dirty="0" err="1" smtClean="0"/>
              <a:t>Custom</a:t>
            </a:r>
            <a:r>
              <a:rPr lang="hr-HR" dirty="0" smtClean="0"/>
              <a:t> </a:t>
            </a:r>
            <a:r>
              <a:rPr lang="hr-HR" dirty="0" err="1" smtClean="0"/>
              <a:t>attacker</a:t>
            </a:r>
            <a:r>
              <a:rPr lang="hr-HR" dirty="0" smtClean="0"/>
              <a:t> </a:t>
            </a:r>
            <a:r>
              <a:rPr lang="hr-HR" dirty="0" err="1" smtClean="0"/>
              <a:t>client</a:t>
            </a:r>
            <a:endParaRPr lang="hr-HR" dirty="0" smtClean="0"/>
          </a:p>
          <a:p>
            <a:pPr lvl="1"/>
            <a:r>
              <a:rPr lang="hr-HR" dirty="0" err="1" smtClean="0"/>
              <a:t>Bitcoin</a:t>
            </a:r>
            <a:r>
              <a:rPr lang="hr-HR" dirty="0" smtClean="0"/>
              <a:t> Core (</a:t>
            </a:r>
            <a:r>
              <a:rPr lang="hr-HR" dirty="0" err="1" smtClean="0"/>
              <a:t>Clients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Metrics</a:t>
            </a:r>
            <a:endParaRPr lang="hr-HR" dirty="0"/>
          </a:p>
          <a:p>
            <a:pPr lvl="1"/>
            <a:r>
              <a:rPr lang="hr-HR" i="1" dirty="0" err="1" smtClean="0"/>
              <a:t>Propagation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ADDR </a:t>
            </a:r>
            <a:r>
              <a:rPr lang="hr-HR" i="1" dirty="0" err="1" smtClean="0"/>
              <a:t>messages</a:t>
            </a:r>
            <a:r>
              <a:rPr lang="hr-HR" i="1" dirty="0" smtClean="0"/>
              <a:t> </a:t>
            </a:r>
            <a:r>
              <a:rPr lang="hr-HR" i="1" dirty="0" err="1" smtClean="0"/>
              <a:t>each</a:t>
            </a:r>
            <a:r>
              <a:rPr lang="hr-HR" i="1" dirty="0" smtClean="0"/>
              <a:t> 10 </a:t>
            </a:r>
            <a:r>
              <a:rPr lang="hr-HR" i="1" dirty="0" err="1" smtClean="0"/>
              <a:t>minutes</a:t>
            </a:r>
            <a:endParaRPr lang="hr-HR" i="1" dirty="0"/>
          </a:p>
          <a:p>
            <a:pPr lvl="1"/>
            <a:r>
              <a:rPr lang="hr-HR" i="1" dirty="0" err="1" smtClean="0"/>
              <a:t>Count</a:t>
            </a:r>
            <a:r>
              <a:rPr lang="hr-HR" i="1" dirty="0" smtClean="0"/>
              <a:t> for </a:t>
            </a:r>
            <a:r>
              <a:rPr lang="hr-HR" i="1" dirty="0" err="1" smtClean="0"/>
              <a:t>only</a:t>
            </a:r>
            <a:r>
              <a:rPr lang="hr-HR" i="1" dirty="0" smtClean="0"/>
              <a:t> </a:t>
            </a:r>
            <a:r>
              <a:rPr lang="hr-HR" i="1" dirty="0" err="1" smtClean="0"/>
              <a:t>first</a:t>
            </a:r>
            <a:r>
              <a:rPr lang="hr-HR" i="1" dirty="0" smtClean="0"/>
              <a:t> 10 </a:t>
            </a:r>
            <a:r>
              <a:rPr lang="hr-HR" i="1" dirty="0" err="1" smtClean="0"/>
              <a:t>nodes</a:t>
            </a:r>
            <a:r>
              <a:rPr lang="hr-HR" i="1" dirty="0" smtClean="0"/>
              <a:t> to </a:t>
            </a:r>
            <a:r>
              <a:rPr lang="hr-HR" i="1" dirty="0" err="1" smtClean="0"/>
              <a:t>forward</a:t>
            </a:r>
            <a:r>
              <a:rPr lang="hr-HR" i="1" dirty="0" smtClean="0"/>
              <a:t> </a:t>
            </a:r>
            <a:r>
              <a:rPr lang="hr-HR" i="1" dirty="0" err="1" smtClean="0"/>
              <a:t>transaction</a:t>
            </a:r>
            <a:endParaRPr lang="hr-HR" i="1" dirty="0"/>
          </a:p>
          <a:p>
            <a:pPr lvl="1"/>
            <a:r>
              <a:rPr lang="hr-HR" i="1" dirty="0" smtClean="0"/>
              <a:t>3 </a:t>
            </a:r>
            <a:r>
              <a:rPr lang="hr-HR" i="1" dirty="0" err="1" smtClean="0"/>
              <a:t>entry</a:t>
            </a:r>
            <a:r>
              <a:rPr lang="hr-HR" i="1" dirty="0" smtClean="0"/>
              <a:t> </a:t>
            </a:r>
            <a:r>
              <a:rPr lang="hr-HR" i="1" dirty="0" err="1" smtClean="0"/>
              <a:t>nodes</a:t>
            </a:r>
            <a:r>
              <a:rPr lang="hr-HR" i="1" dirty="0" smtClean="0"/>
              <a:t> for </a:t>
            </a:r>
            <a:r>
              <a:rPr lang="hr-HR" i="1" dirty="0" err="1" smtClean="0"/>
              <a:t>identification</a:t>
            </a:r>
            <a:endParaRPr lang="en-GB" i="1" dirty="0"/>
          </a:p>
          <a:p>
            <a:r>
              <a:rPr lang="hr-HR" dirty="0" err="1" smtClean="0"/>
              <a:t>Result</a:t>
            </a:r>
            <a:endParaRPr lang="hr-HR" i="1" dirty="0" smtClean="0"/>
          </a:p>
          <a:p>
            <a:pPr marL="0" indent="0">
              <a:buNone/>
            </a:pPr>
            <a:r>
              <a:rPr lang="hr-HR" i="1" dirty="0"/>
              <a:t>	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4273" y="5172439"/>
            <a:ext cx="824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59.9</a:t>
            </a:r>
            <a:r>
              <a:rPr lang="hr-HR" sz="2400" b="1" i="1" dirty="0" smtClean="0">
                <a:solidFill>
                  <a:srgbClr val="FF0000"/>
                </a:solidFill>
              </a:rPr>
              <a:t>% </a:t>
            </a:r>
            <a:r>
              <a:rPr lang="hr-HR" sz="2400" b="1" i="1" dirty="0" err="1" smtClean="0">
                <a:solidFill>
                  <a:srgbClr val="FF0000"/>
                </a:solidFill>
              </a:rPr>
              <a:t>of</a:t>
            </a:r>
            <a:r>
              <a:rPr lang="hr-H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transaction</a:t>
            </a:r>
            <a:r>
              <a:rPr lang="hr-HR" sz="2400" b="1" i="1" dirty="0" smtClean="0">
                <a:solidFill>
                  <a:srgbClr val="FF0000"/>
                </a:solidFill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</a:rPr>
              <a:t> was successfully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deanonymized</a:t>
            </a:r>
            <a:r>
              <a:rPr lang="hr-HR" sz="2400" b="1" i="1" dirty="0" smtClean="0">
                <a:solidFill>
                  <a:srgbClr val="FF0000"/>
                </a:solidFill>
              </a:rPr>
              <a:t>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 </a:t>
            </a:r>
            <a:r>
              <a:rPr lang="hr-HR" dirty="0" err="1" smtClean="0"/>
              <a:t>real</a:t>
            </a:r>
            <a:r>
              <a:rPr lang="hr-HR" dirty="0" smtClean="0"/>
              <a:t> </a:t>
            </a:r>
            <a:r>
              <a:rPr lang="hr-HR" dirty="0" err="1" smtClean="0"/>
              <a:t>Bitcoin</a:t>
            </a:r>
            <a:r>
              <a:rPr lang="hr-HR" dirty="0" smtClean="0"/>
              <a:t> network - </a:t>
            </a:r>
            <a:r>
              <a:rPr lang="en-US" dirty="0" smtClean="0"/>
              <a:t>estimations</a:t>
            </a:r>
          </a:p>
          <a:p>
            <a:pPr lvl="1"/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attacker</a:t>
            </a:r>
            <a:r>
              <a:rPr lang="hr-HR" dirty="0" smtClean="0"/>
              <a:t> </a:t>
            </a:r>
            <a:r>
              <a:rPr lang="hr-HR" dirty="0" err="1" smtClean="0"/>
              <a:t>maintains</a:t>
            </a:r>
            <a:r>
              <a:rPr lang="hr-HR" dirty="0" smtClean="0"/>
              <a:t> 50 </a:t>
            </a:r>
            <a:r>
              <a:rPr lang="hr-HR" dirty="0" err="1" smtClean="0"/>
              <a:t>connections</a:t>
            </a:r>
            <a:r>
              <a:rPr lang="hr-HR" dirty="0" smtClean="0"/>
              <a:t> to </a:t>
            </a:r>
            <a:r>
              <a:rPr lang="hr-HR" dirty="0" err="1" smtClean="0"/>
              <a:t>servers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lvl="1"/>
            <a:r>
              <a:rPr lang="en-US" dirty="0" smtClean="0"/>
              <a:t>Successful </a:t>
            </a:r>
            <a:r>
              <a:rPr lang="en-US" dirty="0" err="1" smtClean="0"/>
              <a:t>deanonymization</a:t>
            </a:r>
            <a:endParaRPr lang="en-US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1059" y="2537451"/>
                <a:ext cx="2624447" cy="47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r-H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𝐴𝐷𝐷𝑅</m:t>
                          </m:r>
                        </m:sub>
                        <m:sup>
                          <m:r>
                            <a:rPr lang="hr-H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𝐴𝑉𝐺</m:t>
                          </m:r>
                        </m:sup>
                      </m:sSubSup>
                      <m:r>
                        <a:rPr lang="hr-H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59" y="2537451"/>
                <a:ext cx="2624447" cy="473399"/>
              </a:xfrm>
              <a:prstGeom prst="rect">
                <a:avLst/>
              </a:prstGeom>
              <a:blipFill rotWithShape="0"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1058" y="4131929"/>
                <a:ext cx="26244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𝑠𝑢𝑐𝑐𝑒𝑠𝑠</m:t>
                          </m:r>
                        </m:sub>
                        <m:sup>
                          <m:r>
                            <a:rPr lang="hr-H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hr-H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(3)=0.11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58" y="4131929"/>
                <a:ext cx="262444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0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help</a:t>
            </a:r>
            <a:r>
              <a:rPr lang="hr-HR" dirty="0" smtClean="0"/>
              <a:t> 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err="1" smtClean="0"/>
              <a:t>deanonymization</a:t>
            </a:r>
            <a:endParaRPr lang="hr-HR" dirty="0" smtClean="0"/>
          </a:p>
          <a:p>
            <a:r>
              <a:rPr lang="hr-HR" dirty="0" err="1" smtClean="0"/>
              <a:t>Indirect</a:t>
            </a:r>
            <a:r>
              <a:rPr lang="hr-HR" dirty="0" smtClean="0"/>
              <a:t> </a:t>
            </a:r>
            <a:r>
              <a:rPr lang="hr-HR" dirty="0" err="1" smtClean="0"/>
              <a:t>deanonymization</a:t>
            </a:r>
            <a:endParaRPr lang="hr-HR" dirty="0" smtClean="0"/>
          </a:p>
          <a:p>
            <a:pPr lvl="1"/>
            <a:r>
              <a:rPr lang="hr-HR" dirty="0" err="1" smtClean="0"/>
              <a:t>Deanonymization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/</a:t>
            </a:r>
            <a:r>
              <a:rPr lang="hr-HR" dirty="0" err="1" smtClean="0"/>
              <a:t>receive</a:t>
            </a:r>
            <a:r>
              <a:rPr lang="hr-HR" dirty="0" smtClean="0"/>
              <a:t> </a:t>
            </a:r>
            <a:r>
              <a:rPr lang="hr-HR" dirty="0" err="1" smtClean="0"/>
              <a:t>payment</a:t>
            </a:r>
            <a:r>
              <a:rPr lang="hr-HR" dirty="0" smtClean="0"/>
              <a:t> to/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target</a:t>
            </a:r>
            <a:endParaRPr lang="hr-HR" dirty="0" smtClean="0"/>
          </a:p>
          <a:p>
            <a:pPr lvl="1"/>
            <a:endParaRPr lang="hr-HR" dirty="0"/>
          </a:p>
          <a:p>
            <a:pPr lvl="0"/>
            <a:r>
              <a:rPr lang="hr-HR" dirty="0" err="1" smtClean="0">
                <a:solidFill>
                  <a:prstClr val="black"/>
                </a:solidFill>
              </a:rPr>
              <a:t>Combining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with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transaction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graph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analysis</a:t>
            </a:r>
            <a:endParaRPr lang="hr-HR" dirty="0" smtClean="0">
              <a:solidFill>
                <a:prstClr val="black"/>
              </a:solidFill>
            </a:endParaRPr>
          </a:p>
          <a:p>
            <a:pPr lvl="1"/>
            <a:r>
              <a:rPr lang="hr-HR" dirty="0" err="1" smtClean="0">
                <a:solidFill>
                  <a:prstClr val="black"/>
                </a:solidFill>
              </a:rPr>
              <a:t>Linkage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of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Bitcoin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addresses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that</a:t>
            </a:r>
            <a:r>
              <a:rPr lang="hr-HR" dirty="0" smtClean="0">
                <a:solidFill>
                  <a:prstClr val="black"/>
                </a:solidFill>
              </a:rPr>
              <a:t> are </a:t>
            </a:r>
            <a:r>
              <a:rPr lang="hr-HR" dirty="0" err="1" smtClean="0">
                <a:solidFill>
                  <a:prstClr val="black"/>
                </a:solidFill>
              </a:rPr>
              <a:t>unrealted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in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transaction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graph</a:t>
            </a:r>
            <a:endParaRPr lang="hr-HR" dirty="0" smtClean="0">
              <a:solidFill>
                <a:prstClr val="black"/>
              </a:solidFill>
            </a:endParaRPr>
          </a:p>
          <a:p>
            <a:pPr lvl="1"/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Final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			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Network RT analysis requires IP address </a:t>
            </a:r>
            <a:r>
              <a:rPr lang="en-US" dirty="0" err="1" smtClean="0">
                <a:solidFill>
                  <a:srgbClr val="FF0000"/>
                </a:solidFill>
              </a:rPr>
              <a:t>beforehan</a:t>
            </a:r>
            <a:r>
              <a:rPr lang="hr-HR" dirty="0" smtClean="0">
                <a:solidFill>
                  <a:srgbClr val="FF0000"/>
                </a:solidFill>
              </a:rPr>
              <a:t>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Estimated success rate is very poor</a:t>
            </a:r>
            <a:endParaRPr lang="hr-H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Ethic</a:t>
            </a:r>
            <a:r>
              <a:rPr lang="hr-HR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3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Transaction graph analysis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 smtClean="0"/>
              <a:t>Blockchain</a:t>
            </a:r>
            <a:r>
              <a:rPr lang="en-GB" noProof="0" dirty="0" smtClean="0"/>
              <a:t> transaction graph</a:t>
            </a:r>
          </a:p>
          <a:p>
            <a:pPr lvl="1"/>
            <a:r>
              <a:rPr lang="en-GB" dirty="0" smtClean="0"/>
              <a:t>Identity</a:t>
            </a:r>
            <a:r>
              <a:rPr lang="en-GB" noProof="0" dirty="0" smtClean="0"/>
              <a:t> is hidden, </a:t>
            </a:r>
            <a:r>
              <a:rPr lang="hr-HR" noProof="0" dirty="0" smtClean="0"/>
              <a:t>but </a:t>
            </a:r>
            <a:r>
              <a:rPr lang="en-GB" dirty="0" smtClean="0"/>
              <a:t>all</a:t>
            </a:r>
            <a:r>
              <a:rPr lang="hr-HR" noProof="0" dirty="0" smtClean="0"/>
              <a:t> </a:t>
            </a:r>
            <a:r>
              <a:rPr lang="en-GB" dirty="0" smtClean="0"/>
              <a:t>transactions</a:t>
            </a:r>
            <a:r>
              <a:rPr lang="hr-HR" noProof="0" dirty="0" smtClean="0"/>
              <a:t> are </a:t>
            </a:r>
            <a:r>
              <a:rPr lang="en-GB" dirty="0" smtClean="0"/>
              <a:t>public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Main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concepts</a:t>
            </a:r>
          </a:p>
          <a:p>
            <a:pPr lvl="1"/>
            <a:r>
              <a:rPr lang="hr-HR" dirty="0" smtClean="0">
                <a:solidFill>
                  <a:prstClr val="black"/>
                </a:solidFill>
              </a:rPr>
              <a:t>Input = Output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Change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address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</a:rPr>
              <a:t>Transaction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fee</a:t>
            </a:r>
          </a:p>
          <a:p>
            <a:pPr lvl="1"/>
            <a:endParaRPr lang="hr-H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32" y="2393726"/>
            <a:ext cx="6839353" cy="42653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98327" y="4563094"/>
            <a:ext cx="1995055" cy="374074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715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How to </a:t>
            </a:r>
            <a:r>
              <a:rPr lang="hr-HR" noProof="0" dirty="0" err="1" smtClean="0"/>
              <a:t>deanonimize</a:t>
            </a:r>
            <a:r>
              <a:rPr lang="hr-HR" noProof="0" dirty="0" smtClean="0"/>
              <a:t> </a:t>
            </a:r>
            <a:r>
              <a:rPr lang="hr-HR" noProof="0" dirty="0" err="1" smtClean="0"/>
              <a:t>using</a:t>
            </a:r>
            <a:r>
              <a:rPr lang="hr-HR" noProof="0" dirty="0" smtClean="0"/>
              <a:t> </a:t>
            </a:r>
            <a:r>
              <a:rPr lang="hr-HR" noProof="0" dirty="0" err="1" smtClean="0"/>
              <a:t>blockchain</a:t>
            </a:r>
            <a:r>
              <a:rPr lang="hr-HR" dirty="0"/>
              <a:t>?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noProof="0" dirty="0" err="1" smtClean="0"/>
              <a:t>Wallets</a:t>
            </a:r>
            <a:endParaRPr lang="hr-HR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lvl="1"/>
            <a:r>
              <a:rPr lang="hr-HR" noProof="0" dirty="0" err="1" smtClean="0"/>
              <a:t>Containers</a:t>
            </a:r>
            <a:r>
              <a:rPr lang="hr-HR" noProof="0" dirty="0" smtClean="0"/>
              <a:t> for </a:t>
            </a:r>
            <a:r>
              <a:rPr lang="hr-HR" noProof="0" dirty="0" err="1" smtClean="0"/>
              <a:t>private</a:t>
            </a:r>
            <a:r>
              <a:rPr lang="hr-HR" noProof="0" dirty="0" smtClean="0"/>
              <a:t>/</a:t>
            </a:r>
            <a:r>
              <a:rPr lang="hr-HR" noProof="0" dirty="0" err="1" smtClean="0"/>
              <a:t>public</a:t>
            </a:r>
            <a:r>
              <a:rPr lang="hr-HR" noProof="0" dirty="0" smtClean="0"/>
              <a:t> </a:t>
            </a:r>
            <a:r>
              <a:rPr lang="hr-HR" noProof="0" dirty="0" err="1" smtClean="0"/>
              <a:t>keys</a:t>
            </a:r>
            <a:r>
              <a:rPr lang="hr-HR" noProof="0" dirty="0" smtClean="0"/>
              <a:t> (</a:t>
            </a:r>
            <a:r>
              <a:rPr lang="hr-HR" noProof="0" dirty="0" err="1" smtClean="0"/>
              <a:t>not</a:t>
            </a:r>
            <a:r>
              <a:rPr lang="hr-HR" noProof="0" dirty="0" smtClean="0"/>
              <a:t> </a:t>
            </a:r>
            <a:r>
              <a:rPr lang="hr-HR" noProof="0" dirty="0" err="1" smtClean="0"/>
              <a:t>coins</a:t>
            </a:r>
            <a:r>
              <a:rPr lang="hr-HR" noProof="0" dirty="0" smtClean="0"/>
              <a:t>!)</a:t>
            </a:r>
            <a:endParaRPr lang="en-GB" noProof="0" dirty="0" smtClean="0"/>
          </a:p>
          <a:p>
            <a:pPr lvl="2"/>
            <a:r>
              <a:rPr lang="hr-HR" noProof="0" dirty="0" err="1" smtClean="0"/>
              <a:t>Implemented</a:t>
            </a:r>
            <a:r>
              <a:rPr lang="hr-HR" noProof="0" dirty="0" smtClean="0"/>
              <a:t> as </a:t>
            </a:r>
            <a:r>
              <a:rPr lang="hr-HR" noProof="0" dirty="0" err="1" smtClean="0"/>
              <a:t>structured</a:t>
            </a:r>
            <a:r>
              <a:rPr lang="hr-HR" noProof="0" dirty="0" smtClean="0"/>
              <a:t> </a:t>
            </a:r>
            <a:r>
              <a:rPr lang="hr-HR" noProof="0" dirty="0" err="1" smtClean="0"/>
              <a:t>files</a:t>
            </a:r>
            <a:r>
              <a:rPr lang="hr-HR" noProof="0" dirty="0" smtClean="0"/>
              <a:t> </a:t>
            </a:r>
            <a:r>
              <a:rPr lang="hr-HR" noProof="0" dirty="0" err="1" smtClean="0"/>
              <a:t>or</a:t>
            </a:r>
            <a:r>
              <a:rPr lang="hr-HR" noProof="0" dirty="0" smtClean="0"/>
              <a:t> </a:t>
            </a:r>
            <a:r>
              <a:rPr lang="hr-HR" noProof="0" dirty="0" err="1" smtClean="0"/>
              <a:t>simple</a:t>
            </a:r>
            <a:r>
              <a:rPr lang="hr-HR" noProof="0" dirty="0" smtClean="0"/>
              <a:t> </a:t>
            </a:r>
            <a:r>
              <a:rPr lang="hr-HR" noProof="0" dirty="0" err="1" smtClean="0"/>
              <a:t>database</a:t>
            </a:r>
            <a:endParaRPr lang="hr-HR" noProof="0" dirty="0" smtClean="0"/>
          </a:p>
          <a:p>
            <a:pPr lvl="2"/>
            <a:r>
              <a:rPr lang="hr-HR" dirty="0" err="1" smtClean="0"/>
              <a:t>Managed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wallet</a:t>
            </a:r>
            <a:r>
              <a:rPr lang="hr-HR" dirty="0" smtClean="0"/>
              <a:t> software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hr-HR" dirty="0" err="1" smtClean="0"/>
              <a:t>Proof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shared</a:t>
            </a:r>
            <a:r>
              <a:rPr lang="hr-HR" dirty="0" smtClean="0"/>
              <a:t> </a:t>
            </a:r>
            <a:r>
              <a:rPr lang="hr-HR" dirty="0" err="1" smtClean="0"/>
              <a:t>control</a:t>
            </a:r>
            <a:endParaRPr lang="en-GB" dirty="0"/>
          </a:p>
          <a:p>
            <a:pPr lvl="2"/>
            <a:r>
              <a:rPr lang="hr-HR" dirty="0" err="1" smtClean="0"/>
              <a:t>Asembling</a:t>
            </a:r>
            <a:r>
              <a:rPr lang="hr-HR" dirty="0" smtClean="0"/>
              <a:t> input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multiple</a:t>
            </a:r>
            <a:r>
              <a:rPr lang="hr-HR" dirty="0" smtClean="0"/>
              <a:t> </a:t>
            </a:r>
            <a:r>
              <a:rPr lang="hr-HR" dirty="0" err="1" smtClean="0"/>
              <a:t>addresses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How to </a:t>
            </a:r>
            <a:r>
              <a:rPr lang="hr-HR" dirty="0" err="1"/>
              <a:t>deanonimize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blockchain</a:t>
            </a:r>
            <a:r>
              <a:rPr lang="hr-HR" dirty="0"/>
              <a:t>?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noProof="0" dirty="0" smtClean="0"/>
          </a:p>
          <a:p>
            <a:r>
              <a:rPr lang="hr-HR" noProof="0" dirty="0" smtClean="0"/>
              <a:t>„</a:t>
            </a:r>
            <a:r>
              <a:rPr lang="hr-HR" noProof="0" dirty="0" err="1" smtClean="0"/>
              <a:t>Tagged</a:t>
            </a:r>
            <a:r>
              <a:rPr lang="hr-HR" noProof="0" dirty="0" smtClean="0"/>
              <a:t>” </a:t>
            </a:r>
            <a:r>
              <a:rPr lang="hr-HR" noProof="0" dirty="0" err="1" smtClean="0"/>
              <a:t>users</a:t>
            </a:r>
            <a:endParaRPr lang="en-GB" noProof="0" dirty="0" smtClean="0"/>
          </a:p>
          <a:p>
            <a:pPr lvl="1"/>
            <a:r>
              <a:rPr lang="hr-HR" noProof="0" dirty="0" smtClean="0"/>
              <a:t>Web </a:t>
            </a:r>
            <a:r>
              <a:rPr lang="hr-HR" noProof="0" dirty="0" err="1" smtClean="0"/>
              <a:t>crawling</a:t>
            </a:r>
            <a:endParaRPr lang="en-GB" noProof="0" dirty="0" smtClean="0"/>
          </a:p>
          <a:p>
            <a:pPr lvl="2"/>
            <a:r>
              <a:rPr lang="hr-HR" dirty="0" smtClean="0"/>
              <a:t>b</a:t>
            </a:r>
            <a:r>
              <a:rPr lang="hr-HR" noProof="0" dirty="0" smtClean="0"/>
              <a:t>lockchain.info</a:t>
            </a:r>
          </a:p>
          <a:p>
            <a:pPr lvl="2"/>
            <a:r>
              <a:rPr lang="hr-HR" dirty="0" smtClean="0"/>
              <a:t>bitcointalk.org</a:t>
            </a:r>
          </a:p>
          <a:p>
            <a:pPr lvl="1"/>
            <a:r>
              <a:rPr lang="hr-HR" noProof="0" dirty="0" err="1" smtClean="0"/>
              <a:t>Active</a:t>
            </a:r>
            <a:r>
              <a:rPr lang="hr-HR" noProof="0" dirty="0" smtClean="0"/>
              <a:t> </a:t>
            </a:r>
            <a:r>
              <a:rPr lang="hr-HR" noProof="0" dirty="0" err="1" smtClean="0"/>
              <a:t>collecting</a:t>
            </a:r>
            <a:endParaRPr lang="hr-HR" noProof="0" dirty="0" smtClean="0"/>
          </a:p>
          <a:p>
            <a:pPr lvl="2"/>
            <a:r>
              <a:rPr lang="hr-HR" dirty="0" err="1" smtClean="0"/>
              <a:t>Mining</a:t>
            </a:r>
            <a:r>
              <a:rPr lang="hr-HR" dirty="0" smtClean="0"/>
              <a:t> </a:t>
            </a:r>
            <a:r>
              <a:rPr lang="hr-HR" dirty="0" err="1" smtClean="0"/>
              <a:t>pools</a:t>
            </a:r>
            <a:endParaRPr lang="hr-HR" dirty="0" smtClean="0"/>
          </a:p>
          <a:p>
            <a:pPr lvl="2"/>
            <a:r>
              <a:rPr lang="hr-HR" noProof="0" dirty="0" smtClean="0"/>
              <a:t>Online </a:t>
            </a:r>
            <a:r>
              <a:rPr lang="hr-HR" noProof="0" dirty="0" err="1" smtClean="0"/>
              <a:t>wallets</a:t>
            </a:r>
            <a:endParaRPr lang="hr-HR" noProof="0" dirty="0" smtClean="0"/>
          </a:p>
          <a:p>
            <a:pPr lvl="2"/>
            <a:r>
              <a:rPr lang="hr-HR" dirty="0" err="1" smtClean="0"/>
              <a:t>Exchanges</a:t>
            </a:r>
            <a:endParaRPr lang="hr-HR" dirty="0" smtClean="0"/>
          </a:p>
          <a:p>
            <a:pPr lvl="2"/>
            <a:r>
              <a:rPr lang="hr-HR" noProof="0" dirty="0" err="1" smtClean="0"/>
              <a:t>Merchants</a:t>
            </a:r>
            <a:endParaRPr lang="hr-HR" noProof="0" dirty="0" smtClean="0"/>
          </a:p>
          <a:p>
            <a:pPr lvl="2"/>
            <a:r>
              <a:rPr lang="hr-HR" dirty="0" err="1" smtClean="0"/>
              <a:t>Gambling</a:t>
            </a:r>
            <a:endParaRPr lang="hr-HR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9" y="1240659"/>
            <a:ext cx="8648421" cy="47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 smtClean="0"/>
              <a:t>Clustering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 smtClean="0"/>
              <a:t>Linking</a:t>
            </a:r>
            <a:r>
              <a:rPr lang="hr-HR" noProof="0" dirty="0" smtClean="0"/>
              <a:t> </a:t>
            </a:r>
            <a:r>
              <a:rPr lang="hr-HR" noProof="0" dirty="0" err="1" smtClean="0"/>
              <a:t>different</a:t>
            </a:r>
            <a:r>
              <a:rPr lang="hr-HR" noProof="0" dirty="0" smtClean="0"/>
              <a:t> </a:t>
            </a:r>
            <a:r>
              <a:rPr lang="hr-HR" noProof="0" dirty="0" err="1" smtClean="0"/>
              <a:t>inputs</a:t>
            </a:r>
            <a:r>
              <a:rPr lang="hr-HR" noProof="0" dirty="0" smtClean="0"/>
              <a:t> to same </a:t>
            </a:r>
            <a:r>
              <a:rPr lang="hr-HR" noProof="0" dirty="0" err="1" smtClean="0"/>
              <a:t>user</a:t>
            </a:r>
            <a:endParaRPr lang="en-GB" noProof="0" dirty="0" smtClean="0"/>
          </a:p>
          <a:p>
            <a:pPr lvl="1"/>
            <a:r>
              <a:rPr lang="hr-HR" dirty="0" err="1" smtClean="0"/>
              <a:t>Transaction</a:t>
            </a:r>
            <a:r>
              <a:rPr lang="hr-HR" dirty="0" smtClean="0"/>
              <a:t> </a:t>
            </a:r>
            <a:r>
              <a:rPr lang="hr-HR" dirty="0" err="1" smtClean="0"/>
              <a:t>inputs</a:t>
            </a:r>
            <a:r>
              <a:rPr lang="hr-HR" dirty="0" smtClean="0"/>
              <a:t> </a:t>
            </a:r>
            <a:r>
              <a:rPr lang="hr-HR" noProof="0" dirty="0" err="1" smtClean="0"/>
              <a:t>with</a:t>
            </a:r>
            <a:r>
              <a:rPr lang="hr-HR" noProof="0" dirty="0" smtClean="0"/>
              <a:t> </a:t>
            </a:r>
            <a:r>
              <a:rPr lang="hr-HR" noProof="0" dirty="0" err="1" smtClean="0"/>
              <a:t>shared</a:t>
            </a:r>
            <a:r>
              <a:rPr lang="hr-HR" noProof="0" dirty="0" smtClean="0"/>
              <a:t> </a:t>
            </a:r>
            <a:r>
              <a:rPr lang="hr-HR" noProof="0" dirty="0" err="1" smtClean="0"/>
              <a:t>address</a:t>
            </a:r>
            <a:r>
              <a:rPr lang="hr-HR" noProof="0" dirty="0" smtClean="0"/>
              <a:t> </a:t>
            </a:r>
            <a:r>
              <a:rPr lang="hr-HR" noProof="0" dirty="0" err="1" smtClean="0"/>
              <a:t>can</a:t>
            </a:r>
            <a:r>
              <a:rPr lang="hr-HR" noProof="0" dirty="0" smtClean="0"/>
              <a:t> </a:t>
            </a:r>
            <a:r>
              <a:rPr lang="hr-HR" noProof="0" dirty="0" err="1" smtClean="0"/>
              <a:t>be</a:t>
            </a:r>
            <a:r>
              <a:rPr lang="hr-HR" noProof="0" dirty="0" smtClean="0"/>
              <a:t> link </a:t>
            </a:r>
            <a:r>
              <a:rPr lang="hr-HR" noProof="0" dirty="0" err="1" smtClean="0"/>
              <a:t>together</a:t>
            </a:r>
            <a:endParaRPr lang="en-GB" noProof="0" dirty="0" smtClean="0"/>
          </a:p>
          <a:p>
            <a:pPr lvl="2"/>
            <a:r>
              <a:rPr lang="hr-HR" dirty="0" smtClean="0"/>
              <a:t>2 </a:t>
            </a:r>
            <a:r>
              <a:rPr lang="hr-HR" dirty="0" err="1" smtClean="0"/>
              <a:t>transactions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inputs</a:t>
            </a:r>
            <a:r>
              <a:rPr lang="hr-HR" dirty="0" smtClean="0"/>
              <a:t> (A, B) </a:t>
            </a:r>
            <a:r>
              <a:rPr lang="hr-HR" dirty="0" err="1" smtClean="0"/>
              <a:t>and</a:t>
            </a:r>
            <a:r>
              <a:rPr lang="hr-HR" dirty="0" smtClean="0"/>
              <a:t> (B, C) </a:t>
            </a:r>
            <a:r>
              <a:rPr lang="hr-HR" dirty="0" err="1" smtClean="0"/>
              <a:t>belongs</a:t>
            </a:r>
            <a:r>
              <a:rPr lang="hr-HR" dirty="0" smtClean="0"/>
              <a:t> to 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owns</a:t>
            </a:r>
            <a:r>
              <a:rPr lang="hr-HR" dirty="0" smtClean="0"/>
              <a:t> </a:t>
            </a:r>
            <a:r>
              <a:rPr lang="hr-HR" dirty="0" err="1" smtClean="0"/>
              <a:t>keys</a:t>
            </a:r>
            <a:r>
              <a:rPr lang="hr-HR" dirty="0" smtClean="0"/>
              <a:t> A, B, C</a:t>
            </a:r>
            <a:endParaRPr lang="hr-HR" noProof="0" dirty="0" smtClean="0"/>
          </a:p>
          <a:p>
            <a:pPr lvl="2"/>
            <a:r>
              <a:rPr lang="hr-HR" dirty="0" err="1" smtClean="0"/>
              <a:t>Quick</a:t>
            </a:r>
            <a:r>
              <a:rPr lang="hr-HR" dirty="0" smtClean="0"/>
              <a:t> </a:t>
            </a:r>
            <a:r>
              <a:rPr lang="hr-HR" dirty="0" err="1" smtClean="0"/>
              <a:t>expansion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cluster</a:t>
            </a:r>
            <a:endParaRPr lang="hr-HR" dirty="0" smtClean="0"/>
          </a:p>
          <a:p>
            <a:r>
              <a:rPr lang="hr-HR" dirty="0" err="1" smtClean="0"/>
              <a:t>Tagging</a:t>
            </a:r>
            <a:r>
              <a:rPr lang="hr-HR" dirty="0" smtClean="0"/>
              <a:t> </a:t>
            </a:r>
            <a:r>
              <a:rPr lang="hr-HR" dirty="0" err="1" smtClean="0"/>
              <a:t>clusters</a:t>
            </a:r>
            <a:endParaRPr lang="en-GB" dirty="0"/>
          </a:p>
          <a:p>
            <a:pPr lvl="1"/>
            <a:r>
              <a:rPr lang="hr-HR" dirty="0" smtClean="0"/>
              <a:t>One </a:t>
            </a:r>
            <a:r>
              <a:rPr lang="hr-HR" dirty="0" err="1" smtClean="0"/>
              <a:t>tagged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cluster</a:t>
            </a:r>
            <a:r>
              <a:rPr lang="hr-HR" dirty="0" smtClean="0"/>
              <a:t> </a:t>
            </a:r>
            <a:r>
              <a:rPr lang="hr-HR" dirty="0" err="1" smtClean="0"/>
              <a:t>tags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cluster</a:t>
            </a:r>
            <a:endParaRPr lang="hr-HR" dirty="0" smtClean="0"/>
          </a:p>
          <a:p>
            <a:r>
              <a:rPr lang="hr-HR" dirty="0" err="1" smtClean="0"/>
              <a:t>Combining</a:t>
            </a:r>
            <a:r>
              <a:rPr lang="hr-HR" dirty="0" smtClean="0"/>
              <a:t> </a:t>
            </a:r>
            <a:r>
              <a:rPr lang="hr-HR" dirty="0" err="1" smtClean="0"/>
              <a:t>clusters</a:t>
            </a:r>
            <a:endParaRPr lang="en-GB" dirty="0"/>
          </a:p>
          <a:p>
            <a:pPr lvl="1"/>
            <a:r>
              <a:rPr lang="hr-HR" dirty="0" err="1" smtClean="0"/>
              <a:t>Clusters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same </a:t>
            </a:r>
            <a:r>
              <a:rPr lang="hr-HR" dirty="0" err="1" smtClean="0"/>
              <a:t>tag</a:t>
            </a:r>
            <a:r>
              <a:rPr lang="hr-HR" dirty="0" smtClean="0"/>
              <a:t> </a:t>
            </a:r>
            <a:r>
              <a:rPr lang="hr-HR" dirty="0" err="1" smtClean="0"/>
              <a:t>combined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one </a:t>
            </a:r>
            <a:r>
              <a:rPr lang="hr-HR" dirty="0" err="1" smtClean="0"/>
              <a:t>cluster</a:t>
            </a:r>
            <a:endParaRPr lang="hr-HR" dirty="0" smtClean="0"/>
          </a:p>
          <a:p>
            <a:pPr marL="457200" lvl="1" indent="0">
              <a:buNone/>
            </a:pPr>
            <a:endParaRPr lang="en-GB" dirty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 smtClean="0"/>
              <a:t>Clustering</a:t>
            </a:r>
            <a:r>
              <a:rPr lang="hr-HR" noProof="0" dirty="0" smtClean="0"/>
              <a:t> </a:t>
            </a:r>
            <a:r>
              <a:rPr lang="hr-HR" noProof="0" dirty="0" err="1" smtClean="0"/>
              <a:t>experiment</a:t>
            </a:r>
            <a:r>
              <a:rPr lang="hr-HR" noProof="0" dirty="0" smtClean="0"/>
              <a:t> </a:t>
            </a:r>
            <a:r>
              <a:rPr lang="hr-HR" noProof="0" dirty="0" err="1" smtClean="0"/>
              <a:t>results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 err="1" smtClean="0"/>
              <a:t>Meiklejohn</a:t>
            </a:r>
            <a:r>
              <a:rPr lang="hr-HR" noProof="0" dirty="0" smtClean="0"/>
              <a:t> </a:t>
            </a:r>
            <a:r>
              <a:rPr lang="hr-HR" noProof="0" dirty="0" err="1" smtClean="0"/>
              <a:t>et</a:t>
            </a:r>
            <a:r>
              <a:rPr lang="hr-HR" noProof="0" dirty="0" smtClean="0"/>
              <a:t> </a:t>
            </a:r>
            <a:r>
              <a:rPr lang="hr-HR" noProof="0" dirty="0" err="1" smtClean="0"/>
              <a:t>al</a:t>
            </a:r>
            <a:r>
              <a:rPr lang="hr-HR" noProof="0" dirty="0" smtClean="0"/>
              <a:t>., </a:t>
            </a:r>
            <a:r>
              <a:rPr lang="hr-HR" noProof="0" dirty="0" err="1" smtClean="0"/>
              <a:t>December</a:t>
            </a:r>
            <a:r>
              <a:rPr lang="hr-HR" noProof="0" dirty="0" smtClean="0"/>
              <a:t> 2013</a:t>
            </a:r>
            <a:endParaRPr lang="en-GB" noProof="0" dirty="0" smtClean="0"/>
          </a:p>
          <a:p>
            <a:pPr lvl="1"/>
            <a:r>
              <a:rPr lang="hr-HR" noProof="0" dirty="0" err="1" smtClean="0"/>
              <a:t>Blockchain</a:t>
            </a:r>
            <a:r>
              <a:rPr lang="hr-HR" noProof="0" dirty="0" smtClean="0"/>
              <a:t> </a:t>
            </a:r>
            <a:r>
              <a:rPr lang="hr-HR" noProof="0" dirty="0" err="1" smtClean="0"/>
              <a:t>parsed</a:t>
            </a:r>
            <a:r>
              <a:rPr lang="hr-HR" noProof="0" dirty="0" smtClean="0"/>
              <a:t> </a:t>
            </a:r>
            <a:r>
              <a:rPr lang="hr-HR" noProof="0" dirty="0" err="1" smtClean="0"/>
              <a:t>and</a:t>
            </a:r>
            <a:r>
              <a:rPr lang="hr-HR" noProof="0" dirty="0" smtClean="0"/>
              <a:t> </a:t>
            </a:r>
            <a:r>
              <a:rPr lang="hr-HR" noProof="0" dirty="0" err="1" smtClean="0"/>
              <a:t>analyzed</a:t>
            </a:r>
            <a:endParaRPr lang="en-GB" noProof="0" dirty="0" smtClean="0"/>
          </a:p>
          <a:p>
            <a:pPr lvl="2"/>
            <a:r>
              <a:rPr lang="hr-HR" dirty="0" smtClean="0"/>
              <a:t>16.086.073 </a:t>
            </a:r>
            <a:r>
              <a:rPr lang="hr-HR" dirty="0" err="1" smtClean="0"/>
              <a:t>transactions</a:t>
            </a:r>
            <a:r>
              <a:rPr lang="hr-HR" dirty="0" smtClean="0"/>
              <a:t>, 12.056.684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keys</a:t>
            </a:r>
            <a:endParaRPr lang="hr-HR" dirty="0" smtClean="0"/>
          </a:p>
          <a:p>
            <a:pPr lvl="2"/>
            <a:r>
              <a:rPr lang="hr-HR" noProof="0" dirty="0" smtClean="0"/>
              <a:t>5.579.176 </a:t>
            </a:r>
            <a:r>
              <a:rPr lang="hr-HR" noProof="0" dirty="0" err="1" smtClean="0"/>
              <a:t>clusters</a:t>
            </a:r>
            <a:r>
              <a:rPr lang="hr-HR" noProof="0" dirty="0" smtClean="0"/>
              <a:t> </a:t>
            </a:r>
            <a:r>
              <a:rPr lang="hr-HR" noProof="0" dirty="0" err="1" smtClean="0"/>
              <a:t>of</a:t>
            </a:r>
            <a:r>
              <a:rPr lang="hr-HR" noProof="0" dirty="0" smtClean="0"/>
              <a:t> </a:t>
            </a:r>
            <a:r>
              <a:rPr lang="hr-HR" noProof="0" dirty="0" err="1" smtClean="0"/>
              <a:t>users</a:t>
            </a:r>
            <a:endParaRPr lang="hr-HR" noProof="0" dirty="0" smtClean="0"/>
          </a:p>
          <a:p>
            <a:pPr lvl="2"/>
            <a:r>
              <a:rPr lang="hr-HR" dirty="0" smtClean="0"/>
              <a:t>5.577.481 </a:t>
            </a:r>
            <a:r>
              <a:rPr lang="hr-HR" dirty="0" err="1" smtClean="0"/>
              <a:t>combined</a:t>
            </a:r>
            <a:r>
              <a:rPr lang="hr-HR" dirty="0" smtClean="0"/>
              <a:t> </a:t>
            </a:r>
            <a:r>
              <a:rPr lang="hr-HR" dirty="0" err="1" smtClean="0"/>
              <a:t>clusters</a:t>
            </a:r>
            <a:r>
              <a:rPr lang="hr-HR" dirty="0" smtClean="0"/>
              <a:t> (20 </a:t>
            </a:r>
            <a:r>
              <a:rPr lang="hr-HR" dirty="0" err="1" smtClean="0"/>
              <a:t>clusters</a:t>
            </a:r>
            <a:r>
              <a:rPr lang="hr-HR" dirty="0" smtClean="0"/>
              <a:t> </a:t>
            </a:r>
            <a:r>
              <a:rPr lang="hr-HR" dirty="0" err="1" smtClean="0"/>
              <a:t>tagged</a:t>
            </a:r>
            <a:r>
              <a:rPr lang="hr-HR" dirty="0" smtClean="0"/>
              <a:t> to </a:t>
            </a:r>
            <a:r>
              <a:rPr lang="hr-HR" dirty="0" err="1" smtClean="0"/>
              <a:t>Mt.Gox</a:t>
            </a:r>
            <a:r>
              <a:rPr lang="hr-HR" dirty="0" smtClean="0"/>
              <a:t>)</a:t>
            </a:r>
          </a:p>
          <a:p>
            <a:pPr lvl="2"/>
            <a:r>
              <a:rPr lang="hr-HR" noProof="0" dirty="0" err="1" smtClean="0"/>
              <a:t>Excluded</a:t>
            </a:r>
            <a:r>
              <a:rPr lang="hr-HR" noProof="0" dirty="0" smtClean="0"/>
              <a:t> „</a:t>
            </a:r>
            <a:r>
              <a:rPr lang="hr-HR" noProof="0" dirty="0" err="1" smtClean="0"/>
              <a:t>sink</a:t>
            </a:r>
            <a:r>
              <a:rPr lang="hr-HR" noProof="0" dirty="0" smtClean="0"/>
              <a:t>” </a:t>
            </a:r>
            <a:r>
              <a:rPr lang="hr-HR" noProof="0" dirty="0" err="1" smtClean="0"/>
              <a:t>addresses</a:t>
            </a:r>
            <a:endParaRPr lang="en-GB" noProof="0" dirty="0" smtClean="0"/>
          </a:p>
          <a:p>
            <a:pPr lvl="2"/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Privacy</a:t>
            </a:r>
            <a:r>
              <a:rPr lang="hr-HR" dirty="0" smtClean="0"/>
              <a:t> </a:t>
            </a:r>
            <a:r>
              <a:rPr lang="hr-HR" dirty="0" err="1" smtClean="0"/>
              <a:t>recommendation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Use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addresses</a:t>
            </a:r>
            <a:r>
              <a:rPr lang="hr-HR" dirty="0" smtClean="0"/>
              <a:t> to </a:t>
            </a:r>
            <a:r>
              <a:rPr lang="hr-HR" dirty="0" err="1" smtClean="0"/>
              <a:t>receive</a:t>
            </a:r>
            <a:r>
              <a:rPr lang="hr-HR" dirty="0" smtClean="0"/>
              <a:t> </a:t>
            </a:r>
            <a:r>
              <a:rPr lang="hr-HR" dirty="0" err="1" smtClean="0"/>
              <a:t>payments</a:t>
            </a:r>
            <a:endParaRPr lang="hr-HR" dirty="0" smtClean="0"/>
          </a:p>
          <a:p>
            <a:r>
              <a:rPr lang="hr-HR" dirty="0" smtClean="0"/>
              <a:t>Use </a:t>
            </a:r>
            <a:r>
              <a:rPr lang="hr-HR" dirty="0" err="1" smtClean="0"/>
              <a:t>multiple</a:t>
            </a:r>
            <a:r>
              <a:rPr lang="hr-HR" dirty="0" smtClean="0"/>
              <a:t> </a:t>
            </a:r>
            <a:r>
              <a:rPr lang="hr-HR" dirty="0" err="1" smtClean="0"/>
              <a:t>wallets</a:t>
            </a:r>
            <a:r>
              <a:rPr lang="hr-HR" dirty="0" smtClean="0"/>
              <a:t> for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purposes</a:t>
            </a:r>
            <a:endParaRPr lang="hr-HR" dirty="0"/>
          </a:p>
          <a:p>
            <a:r>
              <a:rPr lang="hr-HR" dirty="0" err="1" smtClean="0"/>
              <a:t>Bitcoin</a:t>
            </a:r>
            <a:r>
              <a:rPr lang="hr-HR" dirty="0" smtClean="0"/>
              <a:t> </a:t>
            </a:r>
            <a:r>
              <a:rPr lang="hr-HR" dirty="0" err="1" smtClean="0"/>
              <a:t>address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once</a:t>
            </a:r>
            <a:endParaRPr lang="hr-HR" dirty="0"/>
          </a:p>
          <a:p>
            <a:pPr lvl="1"/>
            <a:r>
              <a:rPr lang="hr-HR" dirty="0" err="1" smtClean="0">
                <a:solidFill>
                  <a:srgbClr val="FF0000"/>
                </a:solidFill>
              </a:rPr>
              <a:t>generating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new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change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address</a:t>
            </a:r>
            <a:endParaRPr lang="hr-HR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6E1C-7834-E14D-8291-FDD4E07A945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80" y="3119188"/>
            <a:ext cx="5097393" cy="1076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42" y="4575389"/>
            <a:ext cx="5182491" cy="2282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391887"/>
            <a:ext cx="503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 smtClean="0"/>
              <a:t>Change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returned</a:t>
            </a:r>
            <a:r>
              <a:rPr lang="hr-HR" sz="2000" b="1" dirty="0" smtClean="0"/>
              <a:t> to </a:t>
            </a:r>
            <a:r>
              <a:rPr lang="hr-HR" sz="2000" b="1" dirty="0" err="1" smtClean="0"/>
              <a:t>sending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address</a:t>
            </a:r>
            <a:r>
              <a:rPr lang="hr-HR" sz="2000" b="1" dirty="0" smtClean="0"/>
              <a:t> -&gt;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2252" y="5163040"/>
            <a:ext cx="4511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 smtClean="0"/>
              <a:t>Change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returned</a:t>
            </a:r>
            <a:r>
              <a:rPr lang="hr-HR" sz="2000" b="1" dirty="0" smtClean="0"/>
              <a:t> to </a:t>
            </a:r>
            <a:r>
              <a:rPr lang="hr-HR" sz="2000" b="1" dirty="0" err="1" smtClean="0"/>
              <a:t>new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address</a:t>
            </a:r>
            <a:r>
              <a:rPr lang="hr-HR" sz="2000" b="1" dirty="0" smtClean="0"/>
              <a:t> -&gt;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508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ppt extendida">
  <a:themeElements>
    <a:clrScheme name="INCIBE">
      <a:dk1>
        <a:sysClr val="windowText" lastClr="000000"/>
      </a:dk1>
      <a:lt1>
        <a:sysClr val="window" lastClr="FFFFFF"/>
      </a:lt1>
      <a:dk2>
        <a:srgbClr val="E73137"/>
      </a:dk2>
      <a:lt2>
        <a:srgbClr val="BFBFBF"/>
      </a:lt2>
      <a:accent1>
        <a:srgbClr val="E73137"/>
      </a:accent1>
      <a:accent2>
        <a:srgbClr val="68757E"/>
      </a:accent2>
      <a:accent3>
        <a:srgbClr val="FFDD00"/>
      </a:accent3>
      <a:accent4>
        <a:srgbClr val="0070C0"/>
      </a:accent4>
      <a:accent5>
        <a:srgbClr val="8AA2AF"/>
      </a:accent5>
      <a:accent6>
        <a:srgbClr val="BFBFBF"/>
      </a:accent6>
      <a:hlink>
        <a:srgbClr val="E1120D"/>
      </a:hlink>
      <a:folHlink>
        <a:srgbClr val="00000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yberCamp_panoramica.potx" id="{162CBCFD-E425-4122-AE2A-3FFBF94B0CA3}" vid="{187D7337-FCB1-48C6-BBD8-DE9E7DC398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cybercamp_panoramica</Template>
  <TotalTime>4802</TotalTime>
  <Words>1491</Words>
  <Application>Microsoft Office PowerPoint</Application>
  <PresentationFormat>Widescreen</PresentationFormat>
  <Paragraphs>423</Paragraphs>
  <Slides>34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ppt extendida</vt:lpstr>
      <vt:lpstr>Deanonimization methods in Bitcoin Network</vt:lpstr>
      <vt:lpstr>Index</vt:lpstr>
      <vt:lpstr>Introduction</vt:lpstr>
      <vt:lpstr>Transaction graph analysis</vt:lpstr>
      <vt:lpstr>How to deanonimize using blockchain?</vt:lpstr>
      <vt:lpstr>How to deanonimize using blockchain?</vt:lpstr>
      <vt:lpstr>Clustering</vt:lpstr>
      <vt:lpstr>Clustering experiment results</vt:lpstr>
      <vt:lpstr>Privacy recommendation</vt:lpstr>
      <vt:lpstr>Adding „change address” to inputs</vt:lpstr>
      <vt:lpstr>Change address heuristic</vt:lpstr>
      <vt:lpstr>Refining heuristic</vt:lpstr>
      <vt:lpstr>How this can help me?</vt:lpstr>
      <vt:lpstr>Real time network analysis</vt:lpstr>
      <vt:lpstr>„Clients” and „servers”</vt:lpstr>
      <vt:lpstr>Disconnecting TOR</vt:lpstr>
      <vt:lpstr>Address propagation</vt:lpstr>
      <vt:lpstr>Choosing responsible nodes</vt:lpstr>
      <vt:lpstr>Learning entry nodes</vt:lpstr>
      <vt:lpstr>Problem</vt:lpstr>
      <vt:lpstr>Solution</vt:lpstr>
      <vt:lpstr>Learning all entry nodes</vt:lpstr>
      <vt:lpstr>Learning part of entry nodes</vt:lpstr>
      <vt:lpstr>Metrics</vt:lpstr>
      <vt:lpstr>What do we have?</vt:lpstr>
      <vt:lpstr>Transaction propagation</vt:lpstr>
      <vt:lpstr>How to deanonimize transaction?</vt:lpstr>
      <vt:lpstr>How to deanonimize transaction?</vt:lpstr>
      <vt:lpstr>How to deanonimize transaction?</vt:lpstr>
      <vt:lpstr>Experiment results  (𝐵𝑖𝑟𝑦𝑢𝑘𝑜𝑣, 𝐾ℎ𝑜𝑣𝑟𝑎𝑡𝑜𝑣𝑖𝑐ℎ, 𝑃𝑢𝑠𝑡𝑜𝑔𝑎𝑟𝑜𝑣, 𝐽𝑢𝑙𝑦 2014)</vt:lpstr>
      <vt:lpstr>Conclusions</vt:lpstr>
      <vt:lpstr>How this can help me?</vt:lpstr>
      <vt:lpstr>Final words..</vt:lpstr>
      <vt:lpstr>PowerPoint Presentation</vt:lpstr>
    </vt:vector>
  </TitlesOfParts>
  <Company>CARNet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Deanonimization in Bitcoin Network</dc:title>
  <dc:creator>Marko Marić</dc:creator>
  <cp:keywords>CyberCamp</cp:keywords>
  <cp:lastModifiedBy>Marko Marić</cp:lastModifiedBy>
  <cp:revision>180</cp:revision>
  <dcterms:created xsi:type="dcterms:W3CDTF">2015-11-21T11:16:29Z</dcterms:created>
  <dcterms:modified xsi:type="dcterms:W3CDTF">2015-12-09T14:53:08Z</dcterms:modified>
</cp:coreProperties>
</file>